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7562850" cy="10696575"/>
  <p:notesSz cx="10696575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850" cy="3810000"/>
          </a:xfrm>
          <a:prstGeom prst="rect">
            <a:avLst/>
          </a:prstGeom>
          <a:solidFill>
            <a:srgbClr val="6A00FF"/>
          </a:solidFill>
          <a:ln/>
        </p:spPr>
      </p:sp>
      <p:sp>
        <p:nvSpPr>
          <p:cNvPr id="3" name="Text 1"/>
          <p:cNvSpPr/>
          <p:nvPr/>
        </p:nvSpPr>
        <p:spPr>
          <a:xfrm>
            <a:off x="419100" y="323850"/>
            <a:ext cx="746150" cy="161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spc="281" kern="0" dirty="0">
                <a:solidFill>
                  <a:srgbClr val="FFFFFF">
                    <a:alpha val="72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PROFILE</a:t>
            </a:r>
            <a:endParaRPr lang="en-US" sz="825" dirty="0"/>
          </a:p>
        </p:txBody>
      </p:sp>
      <p:sp>
        <p:nvSpPr>
          <p:cNvPr id="4" name="Shape 2"/>
          <p:cNvSpPr/>
          <p:nvPr/>
        </p:nvSpPr>
        <p:spPr>
          <a:xfrm>
            <a:off x="1184300" y="381000"/>
            <a:ext cx="2666256" cy="9525"/>
          </a:xfrm>
          <a:prstGeom prst="rect">
            <a:avLst/>
          </a:prstGeom>
          <a:solidFill>
            <a:srgbClr val="FFFFFF">
              <a:alpha val="32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419100" y="955402"/>
            <a:ext cx="3774601" cy="1952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spc="20" kern="0" dirty="0">
                <a:solidFill>
                  <a:srgbClr val="FFFFFF">
                    <a:alpha val="86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유니크굿컴퍼니 대표</a:t>
            </a:r>
            <a:endParaRPr lang="en-US" sz="1013" dirty="0"/>
          </a:p>
        </p:txBody>
      </p:sp>
      <p:sp>
        <p:nvSpPr>
          <p:cNvPr id="6" name="Text 4"/>
          <p:cNvSpPr/>
          <p:nvPr/>
        </p:nvSpPr>
        <p:spPr>
          <a:xfrm>
            <a:off x="419100" y="1169715"/>
            <a:ext cx="3774601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3784"/>
              </a:lnSpc>
              <a:buNone/>
            </a:pPr>
            <a:r>
              <a:rPr lang="en-US" sz="4650" b="1" spc="-163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송인혁</a:t>
            </a:r>
            <a:endParaRPr lang="en-US" sz="4650" dirty="0"/>
          </a:p>
        </p:txBody>
      </p:sp>
      <p:sp>
        <p:nvSpPr>
          <p:cNvPr id="7" name="Text 5"/>
          <p:cNvSpPr/>
          <p:nvPr/>
        </p:nvSpPr>
        <p:spPr>
          <a:xfrm>
            <a:off x="419100" y="1836465"/>
            <a:ext cx="3774601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spc="138" kern="0" dirty="0">
                <a:solidFill>
                  <a:srgbClr val="FFFFFF">
                    <a:alpha val="62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SONG IN‑HYUK · CEO</a:t>
            </a:r>
            <a:endParaRPr lang="en-US" sz="863" dirty="0"/>
          </a:p>
        </p:txBody>
      </p:sp>
      <p:sp>
        <p:nvSpPr>
          <p:cNvPr id="8" name="Shape 6"/>
          <p:cNvSpPr/>
          <p:nvPr/>
        </p:nvSpPr>
        <p:spPr>
          <a:xfrm>
            <a:off x="419100" y="2122215"/>
            <a:ext cx="419100" cy="2857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419100" y="2284140"/>
            <a:ext cx="3534399" cy="4466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387"/>
              </a:lnSpc>
              <a:buNone/>
            </a:pPr>
            <a:r>
              <a:rPr lang="en-US" sz="975" b="1" dirty="0">
                <a:solidFill>
                  <a:srgbClr val="FFFFFF">
                    <a:alpha val="94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Agent가 바꾸는 일하는 방식과 조직 운영을 직접 실증한 창업자 경영진 대상 AX 대전환 · 1인 1에이전트 세션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419100" y="3200400"/>
            <a:ext cx="3774601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FFFFFF">
                    <a:alpha val="9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cs@realworld.to</a:t>
            </a:r>
            <a:endParaRPr lang="en-US" sz="938" dirty="0"/>
          </a:p>
        </p:txBody>
      </p:sp>
      <p:sp>
        <p:nvSpPr>
          <p:cNvPr id="11" name="Text 9"/>
          <p:cNvSpPr/>
          <p:nvPr/>
        </p:nvSpPr>
        <p:spPr>
          <a:xfrm>
            <a:off x="419100" y="3381375"/>
            <a:ext cx="3774601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FFFFFF">
                    <a:alpha val="9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070.8706.1010</a:t>
            </a:r>
            <a:endParaRPr lang="en-US" sz="938" dirty="0"/>
          </a:p>
        </p:txBody>
      </p:sp>
      <p:sp>
        <p:nvSpPr>
          <p:cNvPr id="12" name="Shape 10"/>
          <p:cNvSpPr/>
          <p:nvPr/>
        </p:nvSpPr>
        <p:spPr>
          <a:xfrm>
            <a:off x="4155356" y="0"/>
            <a:ext cx="3407494" cy="3810000"/>
          </a:xfrm>
          <a:prstGeom prst="rect">
            <a:avLst/>
          </a:prstGeom>
          <a:solidFill>
            <a:srgbClr val="6A00FF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77866" y="-95250"/>
            <a:ext cx="3962400" cy="3962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9100" y="4114800"/>
            <a:ext cx="655067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spc="-25" kern="0" dirty="0">
                <a:solidFill>
                  <a:srgbClr val="111015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소개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1112267" y="4257675"/>
            <a:ext cx="6031483" cy="9525"/>
          </a:xfrm>
          <a:prstGeom prst="rect">
            <a:avLst/>
          </a:prstGeom>
          <a:solidFill>
            <a:srgbClr val="E5E1EA"/>
          </a:solidFill>
          <a:ln/>
        </p:spPr>
      </p:sp>
      <p:sp>
        <p:nvSpPr>
          <p:cNvPr id="16" name="Text 13"/>
          <p:cNvSpPr/>
          <p:nvPr/>
        </p:nvSpPr>
        <p:spPr>
          <a:xfrm>
            <a:off x="419100" y="4438650"/>
            <a:ext cx="6926390" cy="4961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5161"/>
              </a:lnSpc>
              <a:buNone/>
            </a:pPr>
            <a:r>
              <a:rPr lang="en-US" sz="975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피지털(Phygital) AI 기반 경험 플랫폼 </a:t>
            </a:r>
            <a:pPr algn="l" indent="0" marL="0">
              <a:lnSpc>
                <a:spcPct val="155161"/>
              </a:lnSpc>
              <a:buNone/>
            </a:pPr>
            <a:r>
              <a:rPr lang="en-US" sz="975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리얼월드(Realworld) </a:t>
            </a:r>
            <a:pPr algn="l" indent="0" marL="0">
              <a:lnSpc>
                <a:spcPct val="155161"/>
              </a:lnSpc>
              <a:buNone/>
            </a:pPr>
            <a:r>
              <a:rPr lang="en-US" sz="975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이끄는 유니크굿컴퍼니 창업자. 삼성전자 SW 기획·개발과 KAIST 전산학 석사, TEDx·세바시 기획을 거쳐 기술과 스토리, 공간과 교육을 연결하는 플랫폼을 개발해왔다.</a:t>
            </a:r>
            <a:endParaRPr lang="en-US" sz="975" dirty="0"/>
          </a:p>
        </p:txBody>
      </p:sp>
      <p:sp>
        <p:nvSpPr>
          <p:cNvPr id="17" name="Text 14"/>
          <p:cNvSpPr/>
          <p:nvPr/>
        </p:nvSpPr>
        <p:spPr>
          <a:xfrm>
            <a:off x="419100" y="5011043"/>
            <a:ext cx="6926390" cy="7437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9355"/>
              </a:lnSpc>
              <a:buNone/>
            </a:pPr>
            <a:r>
              <a:rPr lang="en-US" sz="975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58명이던 조직을 7명으로 재설계하고도 더 큰 성과를 만든 AX 대전환을 경영자로서 직접 실행했다. 구성원 1인당 다수의 AI Agent를 운용하는 멀티 에이전트 오케스트레이션을 사내에 구축해 “개인의 AI”를 “조직의 AI”로 옮기는 과정을 실증했고, 그 기록을 신간 </a:t>
            </a:r>
            <a:pPr algn="l" indent="0" marL="0">
              <a:lnSpc>
                <a:spcPct val="159355"/>
              </a:lnSpc>
              <a:buNone/>
            </a:pPr>
            <a:r>
              <a:rPr lang="en-US" sz="975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《나노벤처》 </a:t>
            </a:r>
            <a:pPr algn="l" indent="0" marL="0">
              <a:lnSpc>
                <a:spcPct val="159355"/>
              </a:lnSpc>
              <a:buNone/>
            </a:pPr>
            <a:r>
              <a:rPr lang="en-US" sz="975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담았다. 삼성·현대차·LG·포스코·롯데 등 대기업 경영진과 공공기관에서 “AI Agent와 함께 일하는 조직”을 주제로 강연·자문을 이어가고 있다.</a:t>
            </a:r>
            <a:endParaRPr lang="en-US" sz="975" dirty="0"/>
          </a:p>
        </p:txBody>
      </p:sp>
      <p:sp>
        <p:nvSpPr>
          <p:cNvPr id="18" name="Shape 15"/>
          <p:cNvSpPr/>
          <p:nvPr/>
        </p:nvSpPr>
        <p:spPr>
          <a:xfrm>
            <a:off x="419100" y="5964362"/>
            <a:ext cx="1609725" cy="866775"/>
          </a:xfrm>
          <a:prstGeom prst="roundRect">
            <a:avLst>
              <a:gd name="adj" fmla="val 15385"/>
            </a:avLst>
          </a:prstGeom>
          <a:solidFill>
            <a:srgbClr val="F5F0FF"/>
          </a:solidFill>
          <a:ln/>
        </p:spPr>
      </p:sp>
      <p:sp>
        <p:nvSpPr>
          <p:cNvPr id="19" name="Text 16"/>
          <p:cNvSpPr/>
          <p:nvPr/>
        </p:nvSpPr>
        <p:spPr>
          <a:xfrm>
            <a:off x="571500" y="6126287"/>
            <a:ext cx="143541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759"/>
              </a:lnSpc>
              <a:buNone/>
            </a:pPr>
            <a:r>
              <a:rPr lang="en-US" sz="1800" b="1" spc="-54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58 → 7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571500" y="6412037"/>
            <a:ext cx="138112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Agent 워크플로우로 조직 재설계 · 더 큰 성과</a:t>
            </a:r>
            <a:endParaRPr lang="en-US" sz="825" dirty="0"/>
          </a:p>
        </p:txBody>
      </p:sp>
      <p:sp>
        <p:nvSpPr>
          <p:cNvPr id="21" name="Shape 18"/>
          <p:cNvSpPr/>
          <p:nvPr/>
        </p:nvSpPr>
        <p:spPr>
          <a:xfrm>
            <a:off x="2124075" y="5964362"/>
            <a:ext cx="1609725" cy="866775"/>
          </a:xfrm>
          <a:prstGeom prst="roundRect">
            <a:avLst>
              <a:gd name="adj" fmla="val 15385"/>
            </a:avLst>
          </a:prstGeom>
          <a:solidFill>
            <a:srgbClr val="F5F0FF"/>
          </a:solidFill>
          <a:ln/>
        </p:spPr>
      </p:sp>
      <p:sp>
        <p:nvSpPr>
          <p:cNvPr id="22" name="Text 19"/>
          <p:cNvSpPr/>
          <p:nvPr/>
        </p:nvSpPr>
        <p:spPr>
          <a:xfrm>
            <a:off x="2276475" y="6126287"/>
            <a:ext cx="143541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759"/>
              </a:lnSpc>
              <a:buNone/>
            </a:pPr>
            <a:r>
              <a:rPr lang="en-US" sz="1800" b="1" spc="-54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나노벤처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2276475" y="6412037"/>
            <a:ext cx="1435418" cy="161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AX 대전환 도서 · 외 저서 7권</a:t>
            </a:r>
            <a:endParaRPr lang="en-US" sz="825" dirty="0"/>
          </a:p>
        </p:txBody>
      </p:sp>
      <p:sp>
        <p:nvSpPr>
          <p:cNvPr id="24" name="Shape 21"/>
          <p:cNvSpPr/>
          <p:nvPr/>
        </p:nvSpPr>
        <p:spPr>
          <a:xfrm>
            <a:off x="3829050" y="5964362"/>
            <a:ext cx="1609725" cy="866775"/>
          </a:xfrm>
          <a:prstGeom prst="roundRect">
            <a:avLst>
              <a:gd name="adj" fmla="val 15385"/>
            </a:avLst>
          </a:prstGeom>
          <a:solidFill>
            <a:srgbClr val="F5F0FF"/>
          </a:solidFill>
          <a:ln/>
        </p:spPr>
      </p:sp>
      <p:sp>
        <p:nvSpPr>
          <p:cNvPr id="25" name="Text 22"/>
          <p:cNvSpPr/>
          <p:nvPr/>
        </p:nvSpPr>
        <p:spPr>
          <a:xfrm>
            <a:off x="3981450" y="6126287"/>
            <a:ext cx="143541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759"/>
              </a:lnSpc>
              <a:buNone/>
            </a:pPr>
            <a:r>
              <a:rPr lang="en-US" sz="1800" b="1" spc="-54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Boldest 100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3981450" y="6412037"/>
            <a:ext cx="1435418" cy="161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GITEX ScaleX 2025 · 두바이</a:t>
            </a:r>
            <a:endParaRPr lang="en-US" sz="825" dirty="0"/>
          </a:p>
        </p:txBody>
      </p:sp>
      <p:sp>
        <p:nvSpPr>
          <p:cNvPr id="27" name="Shape 24"/>
          <p:cNvSpPr/>
          <p:nvPr/>
        </p:nvSpPr>
        <p:spPr>
          <a:xfrm>
            <a:off x="5534025" y="5964362"/>
            <a:ext cx="1609725" cy="866775"/>
          </a:xfrm>
          <a:prstGeom prst="roundRect">
            <a:avLst>
              <a:gd name="adj" fmla="val 15385"/>
            </a:avLst>
          </a:prstGeom>
          <a:solidFill>
            <a:srgbClr val="F5F0FF"/>
          </a:solidFill>
          <a:ln/>
        </p:spPr>
      </p:sp>
      <p:sp>
        <p:nvSpPr>
          <p:cNvPr id="28" name="Text 25"/>
          <p:cNvSpPr/>
          <p:nvPr/>
        </p:nvSpPr>
        <p:spPr>
          <a:xfrm>
            <a:off x="5686425" y="6126287"/>
            <a:ext cx="143541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759"/>
              </a:lnSpc>
              <a:buNone/>
            </a:pPr>
            <a:r>
              <a:rPr lang="en-US" sz="1800" b="1" spc="-54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기네스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5686425" y="6412037"/>
            <a:ext cx="1435418" cy="161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세계 최대 규모 집객 이벤트</a:t>
            </a:r>
            <a:endParaRPr lang="en-US" sz="825" dirty="0"/>
          </a:p>
        </p:txBody>
      </p:sp>
      <p:sp>
        <p:nvSpPr>
          <p:cNvPr id="30" name="Text 27"/>
          <p:cNvSpPr/>
          <p:nvPr/>
        </p:nvSpPr>
        <p:spPr>
          <a:xfrm>
            <a:off x="419100" y="7097837"/>
            <a:ext cx="109723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spc="-25" kern="0" dirty="0">
                <a:solidFill>
                  <a:srgbClr val="111015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경영진 세션 주제</a:t>
            </a:r>
            <a:endParaRPr lang="en-US" sz="1275" dirty="0"/>
          </a:p>
        </p:txBody>
      </p:sp>
      <p:sp>
        <p:nvSpPr>
          <p:cNvPr id="31" name="Text 28"/>
          <p:cNvSpPr/>
          <p:nvPr/>
        </p:nvSpPr>
        <p:spPr>
          <a:xfrm>
            <a:off x="1554435" y="7150224"/>
            <a:ext cx="1426250" cy="161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spc="99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CEO 관점 · 30분 ~ 90분</a:t>
            </a:r>
            <a:endParaRPr lang="en-US" sz="825" dirty="0"/>
          </a:p>
        </p:txBody>
      </p:sp>
      <p:sp>
        <p:nvSpPr>
          <p:cNvPr id="32" name="Shape 29"/>
          <p:cNvSpPr/>
          <p:nvPr/>
        </p:nvSpPr>
        <p:spPr>
          <a:xfrm>
            <a:off x="2965326" y="7240712"/>
            <a:ext cx="4178424" cy="9525"/>
          </a:xfrm>
          <a:prstGeom prst="rect">
            <a:avLst/>
          </a:prstGeom>
          <a:solidFill>
            <a:srgbClr val="E5E1EA"/>
          </a:solidFill>
          <a:ln/>
        </p:spPr>
      </p:sp>
      <p:sp>
        <p:nvSpPr>
          <p:cNvPr id="33" name="Shape 30"/>
          <p:cNvSpPr/>
          <p:nvPr/>
        </p:nvSpPr>
        <p:spPr>
          <a:xfrm>
            <a:off x="419100" y="7421687"/>
            <a:ext cx="1624013" cy="1126331"/>
          </a:xfrm>
          <a:prstGeom prst="roundRect">
            <a:avLst>
              <a:gd name="adj" fmla="val 10148"/>
            </a:avLst>
          </a:prstGeom>
          <a:solidFill>
            <a:srgbClr val="6A00FF"/>
          </a:solidFill>
          <a:ln/>
        </p:spPr>
      </p:sp>
      <p:sp>
        <p:nvSpPr>
          <p:cNvPr id="34" name="Text 31"/>
          <p:cNvSpPr/>
          <p:nvPr/>
        </p:nvSpPr>
        <p:spPr>
          <a:xfrm>
            <a:off x="552450" y="7564562"/>
            <a:ext cx="1493044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SPEED</a:t>
            </a:r>
            <a:endParaRPr lang="en-US" sz="713" dirty="0"/>
          </a:p>
        </p:txBody>
      </p:sp>
      <p:sp>
        <p:nvSpPr>
          <p:cNvPr id="35" name="Text 32"/>
          <p:cNvSpPr/>
          <p:nvPr/>
        </p:nvSpPr>
        <p:spPr>
          <a:xfrm>
            <a:off x="552450" y="7721724"/>
            <a:ext cx="1433513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5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전속력 AX, 무엇부터 바꾸는가</a:t>
            </a:r>
            <a:endParaRPr lang="en-US" sz="938" dirty="0"/>
          </a:p>
        </p:txBody>
      </p:sp>
      <p:sp>
        <p:nvSpPr>
          <p:cNvPr id="36" name="Text 33"/>
          <p:cNvSpPr/>
          <p:nvPr/>
        </p:nvSpPr>
        <p:spPr>
          <a:xfrm>
            <a:off x="552450" y="8119393"/>
            <a:ext cx="1433513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833"/>
              </a:lnSpc>
              <a:buNone/>
            </a:pPr>
            <a:r>
              <a:rPr lang="en-US" sz="750" b="1" dirty="0">
                <a:solidFill>
                  <a:srgbClr val="FFFFFF">
                    <a:alpha val="82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전방위 AI 전환의 첫 단계와 CEO가 잡아야 할 순서</a:t>
            </a:r>
            <a:endParaRPr lang="en-US" sz="750" dirty="0"/>
          </a:p>
        </p:txBody>
      </p:sp>
      <p:sp>
        <p:nvSpPr>
          <p:cNvPr id="37" name="Shape 34"/>
          <p:cNvSpPr/>
          <p:nvPr/>
        </p:nvSpPr>
        <p:spPr>
          <a:xfrm>
            <a:off x="2119313" y="7421687"/>
            <a:ext cx="1624013" cy="1126331"/>
          </a:xfrm>
          <a:prstGeom prst="roundRect">
            <a:avLst>
              <a:gd name="adj" fmla="val 10148"/>
            </a:avLst>
          </a:prstGeom>
          <a:solidFill>
            <a:srgbClr val="6A00FF"/>
          </a:solidFill>
          <a:ln/>
        </p:spPr>
      </p:sp>
      <p:sp>
        <p:nvSpPr>
          <p:cNvPr id="38" name="Text 35"/>
          <p:cNvSpPr/>
          <p:nvPr/>
        </p:nvSpPr>
        <p:spPr>
          <a:xfrm>
            <a:off x="2252663" y="7564562"/>
            <a:ext cx="1493044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AGENT</a:t>
            </a:r>
            <a:endParaRPr lang="en-US" sz="713" dirty="0"/>
          </a:p>
        </p:txBody>
      </p:sp>
      <p:sp>
        <p:nvSpPr>
          <p:cNvPr id="39" name="Text 36"/>
          <p:cNvSpPr/>
          <p:nvPr/>
        </p:nvSpPr>
        <p:spPr>
          <a:xfrm>
            <a:off x="2252663" y="7721724"/>
            <a:ext cx="1433513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5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1인 1에이전트 실행 설계</a:t>
            </a:r>
            <a:endParaRPr lang="en-US" sz="938" dirty="0"/>
          </a:p>
        </p:txBody>
      </p:sp>
      <p:sp>
        <p:nvSpPr>
          <p:cNvPr id="40" name="Text 37"/>
          <p:cNvSpPr/>
          <p:nvPr/>
        </p:nvSpPr>
        <p:spPr>
          <a:xfrm>
            <a:off x="2252663" y="8119393"/>
            <a:ext cx="1433513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833"/>
              </a:lnSpc>
              <a:buNone/>
            </a:pPr>
            <a:r>
              <a:rPr lang="en-US" sz="750" b="1" dirty="0">
                <a:solidFill>
                  <a:srgbClr val="FFFFFF">
                    <a:alpha val="82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“나의 AI”에서 “우리의 AI”로 가는 구축 · 운영 경험</a:t>
            </a:r>
            <a:endParaRPr lang="en-US" sz="750" dirty="0"/>
          </a:p>
        </p:txBody>
      </p:sp>
      <p:sp>
        <p:nvSpPr>
          <p:cNvPr id="41" name="Shape 38"/>
          <p:cNvSpPr/>
          <p:nvPr/>
        </p:nvSpPr>
        <p:spPr>
          <a:xfrm>
            <a:off x="3819525" y="7421687"/>
            <a:ext cx="1624013" cy="1126331"/>
          </a:xfrm>
          <a:prstGeom prst="roundRect">
            <a:avLst>
              <a:gd name="adj" fmla="val 10148"/>
            </a:avLst>
          </a:prstGeom>
          <a:solidFill>
            <a:srgbClr val="6A00FF"/>
          </a:solidFill>
          <a:ln/>
        </p:spPr>
      </p:sp>
      <p:sp>
        <p:nvSpPr>
          <p:cNvPr id="42" name="Text 39"/>
          <p:cNvSpPr/>
          <p:nvPr/>
        </p:nvSpPr>
        <p:spPr>
          <a:xfrm>
            <a:off x="3952875" y="7564562"/>
            <a:ext cx="1493044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FFFFFF">
                    <a:alpha val="7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DECISION</a:t>
            </a:r>
            <a:endParaRPr lang="en-US" sz="713" dirty="0"/>
          </a:p>
        </p:txBody>
      </p:sp>
      <p:sp>
        <p:nvSpPr>
          <p:cNvPr id="43" name="Text 40"/>
          <p:cNvSpPr/>
          <p:nvPr/>
        </p:nvSpPr>
        <p:spPr>
          <a:xfrm>
            <a:off x="3952875" y="7721724"/>
            <a:ext cx="1433513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5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CEO의 준비와 의사결정</a:t>
            </a:r>
            <a:endParaRPr lang="en-US" sz="938" dirty="0"/>
          </a:p>
        </p:txBody>
      </p:sp>
      <p:sp>
        <p:nvSpPr>
          <p:cNvPr id="44" name="Text 41"/>
          <p:cNvSpPr/>
          <p:nvPr/>
        </p:nvSpPr>
        <p:spPr>
          <a:xfrm>
            <a:off x="3952875" y="8119393"/>
            <a:ext cx="1433513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833"/>
              </a:lnSpc>
              <a:buNone/>
            </a:pPr>
            <a:r>
              <a:rPr lang="en-US" sz="750" b="1" dirty="0">
                <a:solidFill>
                  <a:srgbClr val="FFFFFF">
                    <a:alpha val="82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권한 · 조직 구조 · 성과 기준을 어디까지 다시 정할 것인가</a:t>
            </a:r>
            <a:endParaRPr lang="en-US" sz="750" dirty="0"/>
          </a:p>
        </p:txBody>
      </p:sp>
      <p:sp>
        <p:nvSpPr>
          <p:cNvPr id="45" name="Shape 42"/>
          <p:cNvSpPr/>
          <p:nvPr/>
        </p:nvSpPr>
        <p:spPr>
          <a:xfrm>
            <a:off x="5519738" y="7421687"/>
            <a:ext cx="1624013" cy="1126331"/>
          </a:xfrm>
          <a:prstGeom prst="roundRect">
            <a:avLst>
              <a:gd name="adj" fmla="val 10148"/>
            </a:avLst>
          </a:prstGeom>
          <a:solidFill>
            <a:srgbClr val="1B0A2E"/>
          </a:solidFill>
          <a:ln/>
        </p:spPr>
      </p:sp>
      <p:sp>
        <p:nvSpPr>
          <p:cNvPr id="46" name="Text 43"/>
          <p:cNvSpPr/>
          <p:nvPr/>
        </p:nvSpPr>
        <p:spPr>
          <a:xfrm>
            <a:off x="5653088" y="7564562"/>
            <a:ext cx="1493044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C79B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WORKSHOP</a:t>
            </a:r>
            <a:endParaRPr lang="en-US" sz="713" dirty="0"/>
          </a:p>
        </p:txBody>
      </p:sp>
      <p:sp>
        <p:nvSpPr>
          <p:cNvPr id="47" name="Text 44"/>
          <p:cNvSpPr/>
          <p:nvPr/>
        </p:nvSpPr>
        <p:spPr>
          <a:xfrm>
            <a:off x="5653088" y="7721724"/>
            <a:ext cx="1433513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5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AX 기반 운영개선 랩</a:t>
            </a:r>
            <a:endParaRPr lang="en-US" sz="938" dirty="0"/>
          </a:p>
        </p:txBody>
      </p:sp>
      <p:sp>
        <p:nvSpPr>
          <p:cNvPr id="48" name="Text 45"/>
          <p:cNvSpPr/>
          <p:nvPr/>
        </p:nvSpPr>
        <p:spPr>
          <a:xfrm>
            <a:off x="5653088" y="8119393"/>
            <a:ext cx="1433513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833"/>
              </a:lnSpc>
              <a:buNone/>
            </a:pPr>
            <a:r>
              <a:rPr lang="en-US" sz="750" b="1" dirty="0">
                <a:solidFill>
                  <a:srgbClr val="FFFFFF">
                    <a:alpha val="82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현업 난제를 AI Agent 워크플로우로 재설계</a:t>
            </a:r>
            <a:endParaRPr lang="en-US" sz="750" dirty="0"/>
          </a:p>
        </p:txBody>
      </p:sp>
      <p:sp>
        <p:nvSpPr>
          <p:cNvPr id="49" name="Shape 46"/>
          <p:cNvSpPr/>
          <p:nvPr/>
        </p:nvSpPr>
        <p:spPr>
          <a:xfrm>
            <a:off x="419100" y="8847832"/>
            <a:ext cx="6724650" cy="9525"/>
          </a:xfrm>
          <a:prstGeom prst="rect">
            <a:avLst/>
          </a:prstGeom>
          <a:solidFill>
            <a:srgbClr val="E5E1EA"/>
          </a:solidFill>
          <a:ln/>
        </p:spPr>
      </p:sp>
      <p:sp>
        <p:nvSpPr>
          <p:cNvPr id="50" name="Text 47"/>
          <p:cNvSpPr/>
          <p:nvPr/>
        </p:nvSpPr>
        <p:spPr>
          <a:xfrm>
            <a:off x="419100" y="9085957"/>
            <a:ext cx="4945380" cy="1571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88" b="1" spc="110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IN HIS WORDS</a:t>
            </a:r>
            <a:endParaRPr lang="en-US" sz="788" dirty="0"/>
          </a:p>
        </p:txBody>
      </p:sp>
      <p:sp>
        <p:nvSpPr>
          <p:cNvPr id="51" name="Text 48"/>
          <p:cNvSpPr/>
          <p:nvPr/>
        </p:nvSpPr>
        <p:spPr>
          <a:xfrm>
            <a:off x="419100" y="9290745"/>
            <a:ext cx="4630674" cy="510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526"/>
              </a:lnSpc>
              <a:buNone/>
            </a:pPr>
            <a:r>
              <a:rPr lang="en-US" sz="1200" b="1" dirty="0">
                <a:solidFill>
                  <a:srgbClr val="1B0A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“AI로 무엇을 할까가 아니라, AI와 어떻게 함께 일할까를 결정해야 합니다.”</a:t>
            </a:r>
            <a:endParaRPr lang="en-US" sz="1200" dirty="0"/>
          </a:p>
        </p:txBody>
      </p:sp>
      <p:sp>
        <p:nvSpPr>
          <p:cNvPr id="52" name="Text 49"/>
          <p:cNvSpPr/>
          <p:nvPr/>
        </p:nvSpPr>
        <p:spPr>
          <a:xfrm>
            <a:off x="419100" y="9848850"/>
            <a:ext cx="463067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삼성전자 SW 개발자에서 플랫폼 창업자로 — 58명 조직을 7명으로 재설계하며 더 큰 성과를 만든 AX 전환의 실증가.</a:t>
            </a:r>
            <a:endParaRPr lang="en-US" sz="863" dirty="0"/>
          </a:p>
        </p:txBody>
      </p:sp>
      <p:sp>
        <p:nvSpPr>
          <p:cNvPr id="53" name="Shape 50"/>
          <p:cNvSpPr/>
          <p:nvPr/>
        </p:nvSpPr>
        <p:spPr>
          <a:xfrm>
            <a:off x="5143500" y="9095482"/>
            <a:ext cx="2000250" cy="1010469"/>
          </a:xfrm>
          <a:prstGeom prst="roundRect">
            <a:avLst>
              <a:gd name="adj" fmla="val 13197"/>
            </a:avLst>
          </a:prstGeom>
          <a:solidFill>
            <a:srgbClr val="F5F0FF"/>
          </a:solidFill>
          <a:ln/>
        </p:spPr>
      </p:sp>
      <p:sp>
        <p:nvSpPr>
          <p:cNvPr id="54" name="Text 51"/>
          <p:cNvSpPr/>
          <p:nvPr/>
        </p:nvSpPr>
        <p:spPr>
          <a:xfrm>
            <a:off x="5295900" y="9228832"/>
            <a:ext cx="1864995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특강 세션 구성</a:t>
            </a:r>
            <a:endParaRPr lang="en-US" sz="713" dirty="0"/>
          </a:p>
        </p:txBody>
      </p:sp>
      <p:sp>
        <p:nvSpPr>
          <p:cNvPr id="55" name="Text 52"/>
          <p:cNvSpPr/>
          <p:nvPr/>
        </p:nvSpPr>
        <p:spPr>
          <a:xfrm>
            <a:off x="5295900" y="9414570"/>
            <a:ext cx="1771650" cy="5866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2414"/>
              </a:lnSpc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① 조직에서 실제로 벌어진 변화 ② 1인 1에이전트 운영 구조 ③ CEO가 내려야 할 3가지 결정</a:t>
            </a:r>
            <a:endParaRPr lang="en-US" sz="900" dirty="0"/>
          </a:p>
        </p:txBody>
      </p:sp>
      <p:pic>
        <p:nvPicPr>
          <p:cNvPr id="5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0344150"/>
            <a:ext cx="570905" cy="142875"/>
          </a:xfrm>
          <a:prstGeom prst="rect">
            <a:avLst/>
          </a:prstGeom>
        </p:spPr>
      </p:pic>
      <p:pic>
        <p:nvPicPr>
          <p:cNvPr id="5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250" y="10344150"/>
            <a:ext cx="1187500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9100" y="419100"/>
            <a:ext cx="1129233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spc="-25" kern="0" dirty="0">
                <a:solidFill>
                  <a:srgbClr val="111015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경력 및 연혁</a:t>
            </a:r>
            <a:endParaRPr lang="en-US" sz="1275" dirty="0"/>
          </a:p>
        </p:txBody>
      </p:sp>
      <p:sp>
        <p:nvSpPr>
          <p:cNvPr id="3" name="Shape 1"/>
          <p:cNvSpPr/>
          <p:nvPr/>
        </p:nvSpPr>
        <p:spPr>
          <a:xfrm>
            <a:off x="1586433" y="561975"/>
            <a:ext cx="5557317" cy="9525"/>
          </a:xfrm>
          <a:prstGeom prst="rect">
            <a:avLst/>
          </a:prstGeom>
          <a:solidFill>
            <a:srgbClr val="E5E1EA"/>
          </a:solidFill>
          <a:ln/>
        </p:spPr>
      </p:sp>
      <p:sp>
        <p:nvSpPr>
          <p:cNvPr id="4" name="Text 2"/>
          <p:cNvSpPr/>
          <p:nvPr/>
        </p:nvSpPr>
        <p:spPr>
          <a:xfrm>
            <a:off x="419100" y="781050"/>
            <a:ext cx="8572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2025</a:t>
            </a:r>
            <a:endParaRPr lang="en-US" sz="938" dirty="0"/>
          </a:p>
        </p:txBody>
      </p:sp>
      <p:sp>
        <p:nvSpPr>
          <p:cNvPr id="5" name="Text 3"/>
          <p:cNvSpPr/>
          <p:nvPr/>
        </p:nvSpPr>
        <p:spPr>
          <a:xfrm>
            <a:off x="1352550" y="781050"/>
            <a:ext cx="637032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GITEX ScaleX Boldest 100 Global Tech Startup 선정 (두바이)</a:t>
            </a:r>
            <a:endParaRPr lang="en-US" sz="938" dirty="0"/>
          </a:p>
        </p:txBody>
      </p:sp>
      <p:sp>
        <p:nvSpPr>
          <p:cNvPr id="6" name="Text 4"/>
          <p:cNvSpPr/>
          <p:nvPr/>
        </p:nvSpPr>
        <p:spPr>
          <a:xfrm>
            <a:off x="419100" y="1038225"/>
            <a:ext cx="8572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2024.02</a:t>
            </a:r>
            <a:endParaRPr lang="en-US" sz="938" dirty="0"/>
          </a:p>
        </p:txBody>
      </p:sp>
      <p:sp>
        <p:nvSpPr>
          <p:cNvPr id="7" name="Text 5"/>
          <p:cNvSpPr/>
          <p:nvPr/>
        </p:nvSpPr>
        <p:spPr>
          <a:xfrm>
            <a:off x="1352550" y="1038225"/>
            <a:ext cx="637032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세계 최대 규모 집객 이벤트로 기네스 세계기록 등재 (Largest Scavenger Hunt)</a:t>
            </a:r>
            <a:endParaRPr lang="en-US" sz="938" dirty="0"/>
          </a:p>
        </p:txBody>
      </p:sp>
      <p:sp>
        <p:nvSpPr>
          <p:cNvPr id="8" name="Text 6"/>
          <p:cNvSpPr/>
          <p:nvPr/>
        </p:nvSpPr>
        <p:spPr>
          <a:xfrm>
            <a:off x="419100" y="1295400"/>
            <a:ext cx="8572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2022.09</a:t>
            </a:r>
            <a:endParaRPr lang="en-US" sz="938" dirty="0"/>
          </a:p>
        </p:txBody>
      </p:sp>
      <p:sp>
        <p:nvSpPr>
          <p:cNvPr id="9" name="Text 7"/>
          <p:cNvSpPr/>
          <p:nvPr/>
        </p:nvSpPr>
        <p:spPr>
          <a:xfrm>
            <a:off x="1352550" y="1295400"/>
            <a:ext cx="637032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문화체육관광부 관광진흥유공 포상 장관상 수상</a:t>
            </a:r>
            <a:endParaRPr lang="en-US" sz="938" dirty="0"/>
          </a:p>
        </p:txBody>
      </p:sp>
      <p:sp>
        <p:nvSpPr>
          <p:cNvPr id="10" name="Text 8"/>
          <p:cNvSpPr/>
          <p:nvPr/>
        </p:nvSpPr>
        <p:spPr>
          <a:xfrm>
            <a:off x="419100" y="1552575"/>
            <a:ext cx="8572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2022.01</a:t>
            </a:r>
            <a:endParaRPr lang="en-US" sz="938" dirty="0"/>
          </a:p>
        </p:txBody>
      </p:sp>
      <p:sp>
        <p:nvSpPr>
          <p:cNvPr id="11" name="Text 9"/>
          <p:cNvSpPr/>
          <p:nvPr/>
        </p:nvSpPr>
        <p:spPr>
          <a:xfrm>
            <a:off x="1352550" y="1552575"/>
            <a:ext cx="637032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3년 연속 올해의 관광벤처 문체부 장관상 (’21 · ’20 · ’19)</a:t>
            </a:r>
            <a:endParaRPr lang="en-US" sz="938" dirty="0"/>
          </a:p>
        </p:txBody>
      </p:sp>
      <p:sp>
        <p:nvSpPr>
          <p:cNvPr id="12" name="Text 10"/>
          <p:cNvSpPr/>
          <p:nvPr/>
        </p:nvSpPr>
        <p:spPr>
          <a:xfrm>
            <a:off x="419100" y="1809750"/>
            <a:ext cx="8572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2020.10</a:t>
            </a:r>
            <a:endParaRPr lang="en-US" sz="938" dirty="0"/>
          </a:p>
        </p:txBody>
      </p:sp>
      <p:sp>
        <p:nvSpPr>
          <p:cNvPr id="13" name="Text 11"/>
          <p:cNvSpPr/>
          <p:nvPr/>
        </p:nvSpPr>
        <p:spPr>
          <a:xfrm>
            <a:off x="1352550" y="1809750"/>
            <a:ext cx="637032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대한민국 소셜벤처 대상</a:t>
            </a:r>
            <a:endParaRPr lang="en-US" sz="938" dirty="0"/>
          </a:p>
        </p:txBody>
      </p:sp>
      <p:sp>
        <p:nvSpPr>
          <p:cNvPr id="14" name="Text 12"/>
          <p:cNvSpPr/>
          <p:nvPr/>
        </p:nvSpPr>
        <p:spPr>
          <a:xfrm>
            <a:off x="419100" y="2066925"/>
            <a:ext cx="8572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2019.12</a:t>
            </a:r>
            <a:endParaRPr lang="en-US" sz="938" dirty="0"/>
          </a:p>
        </p:txBody>
      </p:sp>
      <p:sp>
        <p:nvSpPr>
          <p:cNvPr id="15" name="Text 13"/>
          <p:cNvSpPr/>
          <p:nvPr/>
        </p:nvSpPr>
        <p:spPr>
          <a:xfrm>
            <a:off x="1352550" y="2066925"/>
            <a:ext cx="637032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서울관광스타트업 대상</a:t>
            </a:r>
            <a:endParaRPr lang="en-US" sz="938" dirty="0"/>
          </a:p>
        </p:txBody>
      </p:sp>
      <p:sp>
        <p:nvSpPr>
          <p:cNvPr id="16" name="Text 14"/>
          <p:cNvSpPr/>
          <p:nvPr/>
        </p:nvSpPr>
        <p:spPr>
          <a:xfrm>
            <a:off x="419100" y="2324100"/>
            <a:ext cx="8572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2019.06</a:t>
            </a:r>
            <a:endParaRPr lang="en-US" sz="938" dirty="0"/>
          </a:p>
        </p:txBody>
      </p:sp>
      <p:sp>
        <p:nvSpPr>
          <p:cNvPr id="17" name="Text 15"/>
          <p:cNvSpPr/>
          <p:nvPr/>
        </p:nvSpPr>
        <p:spPr>
          <a:xfrm>
            <a:off x="1352550" y="2324100"/>
            <a:ext cx="637032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한–스웨덴 대통령 경제사절단 동행기업 (스웨덴)</a:t>
            </a:r>
            <a:endParaRPr lang="en-US" sz="938" dirty="0"/>
          </a:p>
        </p:txBody>
      </p:sp>
      <p:sp>
        <p:nvSpPr>
          <p:cNvPr id="18" name="Text 16"/>
          <p:cNvSpPr/>
          <p:nvPr/>
        </p:nvSpPr>
        <p:spPr>
          <a:xfrm>
            <a:off x="419100" y="2581275"/>
            <a:ext cx="8572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2015 – 2017</a:t>
            </a:r>
            <a:endParaRPr lang="en-US" sz="938" dirty="0"/>
          </a:p>
        </p:txBody>
      </p:sp>
      <p:sp>
        <p:nvSpPr>
          <p:cNvPr id="19" name="Text 17"/>
          <p:cNvSpPr/>
          <p:nvPr/>
        </p:nvSpPr>
        <p:spPr>
          <a:xfrm>
            <a:off x="1352550" y="2581275"/>
            <a:ext cx="637032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라이프스퀘어 공동대표 / 대통령직속 청년위원회 일자리분과(2016) · 인재양성분과위원회(2017)</a:t>
            </a:r>
            <a:endParaRPr lang="en-US" sz="938" dirty="0"/>
          </a:p>
        </p:txBody>
      </p:sp>
      <p:sp>
        <p:nvSpPr>
          <p:cNvPr id="20" name="Text 18"/>
          <p:cNvSpPr/>
          <p:nvPr/>
        </p:nvSpPr>
        <p:spPr>
          <a:xfrm>
            <a:off x="419100" y="2838450"/>
            <a:ext cx="8572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2013 – 2014</a:t>
            </a:r>
            <a:endParaRPr lang="en-US" sz="938" dirty="0"/>
          </a:p>
        </p:txBody>
      </p:sp>
      <p:sp>
        <p:nvSpPr>
          <p:cNvPr id="21" name="Text 19"/>
          <p:cNvSpPr/>
          <p:nvPr/>
        </p:nvSpPr>
        <p:spPr>
          <a:xfrm>
            <a:off x="1352550" y="2838450"/>
            <a:ext cx="637032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세상을 바꾸는 시간 15분 기획이사</a:t>
            </a:r>
            <a:endParaRPr lang="en-US" sz="938" dirty="0"/>
          </a:p>
        </p:txBody>
      </p:sp>
      <p:sp>
        <p:nvSpPr>
          <p:cNvPr id="22" name="Text 20"/>
          <p:cNvSpPr/>
          <p:nvPr/>
        </p:nvSpPr>
        <p:spPr>
          <a:xfrm>
            <a:off x="419100" y="3095625"/>
            <a:ext cx="8572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2009 – 2012</a:t>
            </a:r>
            <a:endParaRPr lang="en-US" sz="938" dirty="0"/>
          </a:p>
        </p:txBody>
      </p:sp>
      <p:sp>
        <p:nvSpPr>
          <p:cNvPr id="23" name="Text 21"/>
          <p:cNvSpPr/>
          <p:nvPr/>
        </p:nvSpPr>
        <p:spPr>
          <a:xfrm>
            <a:off x="1352550" y="3095625"/>
            <a:ext cx="637032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TEDxSeoul / TEDxSamsung / TEDxItaewon 기획자</a:t>
            </a:r>
            <a:endParaRPr lang="en-US" sz="938" dirty="0"/>
          </a:p>
        </p:txBody>
      </p:sp>
      <p:sp>
        <p:nvSpPr>
          <p:cNvPr id="24" name="Text 22"/>
          <p:cNvSpPr/>
          <p:nvPr/>
        </p:nvSpPr>
        <p:spPr>
          <a:xfrm>
            <a:off x="419100" y="3352800"/>
            <a:ext cx="8572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2004 – 2011</a:t>
            </a:r>
            <a:endParaRPr lang="en-US" sz="938" dirty="0"/>
          </a:p>
        </p:txBody>
      </p:sp>
      <p:sp>
        <p:nvSpPr>
          <p:cNvPr id="25" name="Text 23"/>
          <p:cNvSpPr/>
          <p:nvPr/>
        </p:nvSpPr>
        <p:spPr>
          <a:xfrm>
            <a:off x="1352550" y="3352800"/>
            <a:ext cx="637032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삼성전자 영상디스플레이사업부 SW 개발 및 기획</a:t>
            </a:r>
            <a:endParaRPr lang="en-US" sz="938" dirty="0"/>
          </a:p>
        </p:txBody>
      </p:sp>
      <p:sp>
        <p:nvSpPr>
          <p:cNvPr id="26" name="Text 24"/>
          <p:cNvSpPr/>
          <p:nvPr/>
        </p:nvSpPr>
        <p:spPr>
          <a:xfrm>
            <a:off x="419100" y="3609975"/>
            <a:ext cx="8572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1998 – 2004</a:t>
            </a:r>
            <a:endParaRPr lang="en-US" sz="938" dirty="0"/>
          </a:p>
        </p:txBody>
      </p:sp>
      <p:sp>
        <p:nvSpPr>
          <p:cNvPr id="27" name="Text 25"/>
          <p:cNvSpPr/>
          <p:nvPr/>
        </p:nvSpPr>
        <p:spPr>
          <a:xfrm>
            <a:off x="1352550" y="3609975"/>
            <a:ext cx="637032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KAIST 전산학과 석사 (Database &amp; Multimedia Lab) · 경북대학교 컴퓨터과학과</a:t>
            </a:r>
            <a:endParaRPr lang="en-US" sz="938" dirty="0"/>
          </a:p>
        </p:txBody>
      </p:sp>
      <p:sp>
        <p:nvSpPr>
          <p:cNvPr id="28" name="Text 26"/>
          <p:cNvSpPr/>
          <p:nvPr/>
        </p:nvSpPr>
        <p:spPr>
          <a:xfrm>
            <a:off x="419100" y="3981450"/>
            <a:ext cx="960537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spc="-25" kern="0" dirty="0">
                <a:solidFill>
                  <a:srgbClr val="111015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강연 실적</a:t>
            </a:r>
            <a:endParaRPr lang="en-US" sz="1275" dirty="0"/>
          </a:p>
        </p:txBody>
      </p:sp>
      <p:sp>
        <p:nvSpPr>
          <p:cNvPr id="29" name="Shape 27"/>
          <p:cNvSpPr/>
          <p:nvPr/>
        </p:nvSpPr>
        <p:spPr>
          <a:xfrm>
            <a:off x="1417737" y="4124325"/>
            <a:ext cx="5726013" cy="9525"/>
          </a:xfrm>
          <a:prstGeom prst="rect">
            <a:avLst/>
          </a:prstGeom>
          <a:solidFill>
            <a:srgbClr val="E5E1EA"/>
          </a:solidFill>
          <a:ln/>
        </p:spPr>
      </p:sp>
      <p:sp>
        <p:nvSpPr>
          <p:cNvPr id="30" name="Text 28"/>
          <p:cNvSpPr/>
          <p:nvPr/>
        </p:nvSpPr>
        <p:spPr>
          <a:xfrm>
            <a:off x="419100" y="4295775"/>
            <a:ext cx="114300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526479" y="4295775"/>
            <a:ext cx="1980248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「기술이 대체할 수 없는 것」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LG 임원 특강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3895725" y="4295775"/>
            <a:ext cx="114300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003104" y="4295775"/>
            <a:ext cx="2270343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「AI 시대 교육의 미래와 교육 혁신」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교육청 특강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419100" y="4557713"/>
            <a:ext cx="114300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526479" y="4557713"/>
            <a:ext cx="1704968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「경험의 시대가 온다」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한국관광공사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3895725" y="4557713"/>
            <a:ext cx="114300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4003104" y="4557713"/>
            <a:ext cx="1884558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「AI 시대 공간 혁신 트렌드」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남양주시청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419100" y="4819650"/>
            <a:ext cx="114300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526479" y="4819650"/>
            <a:ext cx="2222622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「AI for Good 포럼」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사회적가치연대네트워크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3895725" y="4819650"/>
            <a:ext cx="114300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4003104" y="4819650"/>
            <a:ext cx="2556837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Agent와 일하는 조직 만들기 실무 교육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기업 다수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419100" y="5081588"/>
            <a:ext cx="114300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526479" y="5081588"/>
            <a:ext cx="3086688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경영진 대상 AX 대전환 특강 · 자문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삼성 · 현대차 · 포스코 · 롯데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3895725" y="5081588"/>
            <a:ext cx="114300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003104" y="5081588"/>
            <a:ext cx="2465732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멀티 에이전트 오케스트레이션 구축·운영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사내 실증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419100" y="5448300"/>
            <a:ext cx="655067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spc="-25" kern="0" dirty="0">
                <a:solidFill>
                  <a:srgbClr val="111015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저서</a:t>
            </a:r>
            <a:endParaRPr lang="en-US" sz="1275" dirty="0"/>
          </a:p>
        </p:txBody>
      </p:sp>
      <p:sp>
        <p:nvSpPr>
          <p:cNvPr id="47" name="Shape 45"/>
          <p:cNvSpPr/>
          <p:nvPr/>
        </p:nvSpPr>
        <p:spPr>
          <a:xfrm>
            <a:off x="1112267" y="5591175"/>
            <a:ext cx="6031483" cy="9525"/>
          </a:xfrm>
          <a:prstGeom prst="rect">
            <a:avLst/>
          </a:prstGeom>
          <a:solidFill>
            <a:srgbClr val="E5E1EA"/>
          </a:solidFill>
          <a:ln/>
        </p:spPr>
      </p:sp>
      <p:sp>
        <p:nvSpPr>
          <p:cNvPr id="48" name="Shape 46"/>
          <p:cNvSpPr/>
          <p:nvPr/>
        </p:nvSpPr>
        <p:spPr>
          <a:xfrm>
            <a:off x="419100" y="5762625"/>
            <a:ext cx="6724650" cy="1085850"/>
          </a:xfrm>
          <a:prstGeom prst="roundRect">
            <a:avLst>
              <a:gd name="adj" fmla="val 10526"/>
            </a:avLst>
          </a:prstGeom>
          <a:solidFill>
            <a:srgbClr val="6A00FF"/>
          </a:solidFill>
          <a:ln/>
        </p:spPr>
      </p:sp>
      <p:pic>
        <p:nvPicPr>
          <p:cNvPr id="4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5895975"/>
            <a:ext cx="678954" cy="819150"/>
          </a:xfrm>
          <a:prstGeom prst="rect">
            <a:avLst/>
          </a:prstGeom>
        </p:spPr>
      </p:pic>
      <p:sp>
        <p:nvSpPr>
          <p:cNvPr id="50" name="Shape 47"/>
          <p:cNvSpPr/>
          <p:nvPr/>
        </p:nvSpPr>
        <p:spPr>
          <a:xfrm>
            <a:off x="1402854" y="5901184"/>
            <a:ext cx="799728" cy="166688"/>
          </a:xfrm>
          <a:prstGeom prst="roundRect">
            <a:avLst>
              <a:gd name="adj" fmla="val 50000"/>
            </a:avLst>
          </a:prstGeom>
          <a:solidFill>
            <a:srgbClr val="FFFFFF">
              <a:alpha val="18000"/>
            </a:srgbClr>
          </a:solidFill>
          <a:ln/>
        </p:spPr>
      </p:sp>
      <p:sp>
        <p:nvSpPr>
          <p:cNvPr id="51" name="Text 48"/>
          <p:cNvSpPr/>
          <p:nvPr/>
        </p:nvSpPr>
        <p:spPr>
          <a:xfrm>
            <a:off x="1488579" y="5929759"/>
            <a:ext cx="704478" cy="147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57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AX 대전환 도서</a:t>
            </a:r>
            <a:endParaRPr lang="en-US" sz="713" dirty="0"/>
          </a:p>
        </p:txBody>
      </p:sp>
      <p:sp>
        <p:nvSpPr>
          <p:cNvPr id="52" name="Text 49"/>
          <p:cNvSpPr/>
          <p:nvPr/>
        </p:nvSpPr>
        <p:spPr>
          <a:xfrm>
            <a:off x="1402854" y="6125021"/>
            <a:ext cx="3203168" cy="2371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889"/>
              </a:lnSpc>
              <a:buNone/>
            </a:pPr>
            <a:r>
              <a:rPr lang="en-US" sz="1425" b="1" spc="-43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나노벤처</a:t>
            </a:r>
            <a:endParaRPr lang="en-US" sz="1425" dirty="0"/>
          </a:p>
        </p:txBody>
      </p:sp>
      <p:sp>
        <p:nvSpPr>
          <p:cNvPr id="53" name="Text 50"/>
          <p:cNvSpPr/>
          <p:nvPr/>
        </p:nvSpPr>
        <p:spPr>
          <a:xfrm>
            <a:off x="1402854" y="6381229"/>
            <a:ext cx="2999330" cy="3667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214"/>
              </a:lnSpc>
              <a:buNone/>
            </a:pPr>
            <a:r>
              <a:rPr lang="en-US" sz="863" b="1" dirty="0">
                <a:solidFill>
                  <a:srgbClr val="FFFFFF">
                    <a:alpha val="9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1명이 10,000명의 AI 조직원을 지휘하는 시대 · 송인혁 · 이은영 공저 한때 58명이던 회사가, 왜 7명이 된 뒤에 더 강해졌을까?</a:t>
            </a:r>
            <a:endParaRPr lang="en-US" sz="863" dirty="0"/>
          </a:p>
        </p:txBody>
      </p:sp>
      <p:sp>
        <p:nvSpPr>
          <p:cNvPr id="54" name="Text 51"/>
          <p:cNvSpPr/>
          <p:nvPr/>
        </p:nvSpPr>
        <p:spPr>
          <a:xfrm>
            <a:off x="419100" y="6972300"/>
            <a:ext cx="3572828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언리플레이서블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(2025) 기술이 대체할 수 없는 경험의 시대가 온다</a:t>
            </a:r>
            <a:endParaRPr lang="en-US" sz="900" dirty="0"/>
          </a:p>
        </p:txBody>
      </p:sp>
      <p:sp>
        <p:nvSpPr>
          <p:cNvPr id="55" name="Text 52"/>
          <p:cNvSpPr/>
          <p:nvPr/>
        </p:nvSpPr>
        <p:spPr>
          <a:xfrm>
            <a:off x="3895725" y="6972300"/>
            <a:ext cx="3572828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유니크굿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(2019) 선택이 일어나는 시장의 비밀</a:t>
            </a:r>
            <a:endParaRPr lang="en-US" sz="900" dirty="0"/>
          </a:p>
        </p:txBody>
      </p:sp>
      <p:sp>
        <p:nvSpPr>
          <p:cNvPr id="56" name="Text 53"/>
          <p:cNvSpPr/>
          <p:nvPr/>
        </p:nvSpPr>
        <p:spPr>
          <a:xfrm>
            <a:off x="419100" y="7234238"/>
            <a:ext cx="3572828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퍼펙트스톰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(2017) 거대한 변화와 다가올 미래 그리고 기회</a:t>
            </a:r>
            <a:endParaRPr lang="en-US" sz="900" dirty="0"/>
          </a:p>
        </p:txBody>
      </p:sp>
      <p:sp>
        <p:nvSpPr>
          <p:cNvPr id="57" name="Text 54"/>
          <p:cNvSpPr/>
          <p:nvPr/>
        </p:nvSpPr>
        <p:spPr>
          <a:xfrm>
            <a:off x="3895725" y="7234238"/>
            <a:ext cx="3572828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창조력 주식회사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(2013) 가슴뛰는 조직문화 만들기 특공대</a:t>
            </a:r>
            <a:endParaRPr lang="en-US" sz="900" dirty="0"/>
          </a:p>
        </p:txBody>
      </p:sp>
      <p:sp>
        <p:nvSpPr>
          <p:cNvPr id="58" name="Text 55"/>
          <p:cNvSpPr/>
          <p:nvPr/>
        </p:nvSpPr>
        <p:spPr>
          <a:xfrm>
            <a:off x="419100" y="7496175"/>
            <a:ext cx="3572828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스파크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(2012) · 화난 원숭이들은 모두 어디로 갔을까 (2011)</a:t>
            </a:r>
            <a:endParaRPr lang="en-US" sz="900" dirty="0"/>
          </a:p>
        </p:txBody>
      </p:sp>
      <p:sp>
        <p:nvSpPr>
          <p:cNvPr id="59" name="Text 56"/>
          <p:cNvSpPr/>
          <p:nvPr/>
        </p:nvSpPr>
        <p:spPr>
          <a:xfrm>
            <a:off x="3895725" y="7496175"/>
            <a:ext cx="3572828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모두가 광장에 모이다 </a:t>
            </a:r>
            <a:pPr algn="l" indent="0" marL="0">
              <a:buNone/>
            </a:pPr>
            <a:r>
              <a:rPr lang="en-US" sz="900" b="1" dirty="0">
                <a:solidFill>
                  <a:srgbClr val="7B748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(2010) 모여라, 즐겨라, 바꿔라</a:t>
            </a:r>
            <a:endParaRPr lang="en-US" sz="900" dirty="0"/>
          </a:p>
        </p:txBody>
      </p:sp>
      <p:sp>
        <p:nvSpPr>
          <p:cNvPr id="60" name="Text 57"/>
          <p:cNvSpPr/>
          <p:nvPr/>
        </p:nvSpPr>
        <p:spPr>
          <a:xfrm>
            <a:off x="419100" y="7862888"/>
            <a:ext cx="135871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spc="-25" kern="0" dirty="0">
                <a:solidFill>
                  <a:srgbClr val="111015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대표 프로젝트 · 자문</a:t>
            </a:r>
            <a:endParaRPr lang="en-US" sz="1275" dirty="0"/>
          </a:p>
        </p:txBody>
      </p:sp>
      <p:sp>
        <p:nvSpPr>
          <p:cNvPr id="61" name="Shape 58"/>
          <p:cNvSpPr/>
          <p:nvPr/>
        </p:nvSpPr>
        <p:spPr>
          <a:xfrm>
            <a:off x="1768599" y="8005763"/>
            <a:ext cx="5375151" cy="9525"/>
          </a:xfrm>
          <a:prstGeom prst="rect">
            <a:avLst/>
          </a:prstGeom>
          <a:solidFill>
            <a:srgbClr val="E5E1EA"/>
          </a:solidFill>
          <a:ln/>
        </p:spPr>
      </p:sp>
      <p:sp>
        <p:nvSpPr>
          <p:cNvPr id="62" name="Shape 59"/>
          <p:cNvSpPr/>
          <p:nvPr/>
        </p:nvSpPr>
        <p:spPr>
          <a:xfrm>
            <a:off x="419100" y="8177213"/>
            <a:ext cx="2178025" cy="1052959"/>
          </a:xfrm>
          <a:prstGeom prst="roundRect">
            <a:avLst>
              <a:gd name="adj" fmla="val 12664"/>
            </a:avLst>
          </a:prstGeom>
          <a:ln w="9525">
            <a:solidFill>
              <a:srgbClr val="E5E1EA"/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581025" y="8339137"/>
            <a:ext cx="2039593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PLATFORM</a:t>
            </a:r>
            <a:endParaRPr lang="en-US" sz="713" dirty="0"/>
          </a:p>
        </p:txBody>
      </p:sp>
      <p:sp>
        <p:nvSpPr>
          <p:cNvPr id="64" name="Text 61"/>
          <p:cNvSpPr/>
          <p:nvPr/>
        </p:nvSpPr>
        <p:spPr>
          <a:xfrm>
            <a:off x="581025" y="8524875"/>
            <a:ext cx="2039593" cy="1952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spc="-20" kern="0" dirty="0">
                <a:solidFill>
                  <a:srgbClr val="1B0A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리얼월드</a:t>
            </a:r>
            <a:endParaRPr lang="en-US" sz="1013" dirty="0"/>
          </a:p>
        </p:txBody>
      </p:sp>
      <p:sp>
        <p:nvSpPr>
          <p:cNvPr id="65" name="Text 62"/>
          <p:cNvSpPr/>
          <p:nvPr/>
        </p:nvSpPr>
        <p:spPr>
          <a:xfrm>
            <a:off x="581025" y="8739188"/>
            <a:ext cx="1930375" cy="3481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200"/>
              </a:lnSpc>
              <a:buNone/>
            </a:pPr>
            <a:r>
              <a:rPr lang="en-US" sz="788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누적 400만 플레이 · 창작자 2만 명의 피지털 경험 플랫폼 기획·운영</a:t>
            </a:r>
            <a:endParaRPr lang="en-US" sz="788" dirty="0"/>
          </a:p>
        </p:txBody>
      </p:sp>
      <p:sp>
        <p:nvSpPr>
          <p:cNvPr id="66" name="Shape 63"/>
          <p:cNvSpPr/>
          <p:nvPr/>
        </p:nvSpPr>
        <p:spPr>
          <a:xfrm>
            <a:off x="2692375" y="8177213"/>
            <a:ext cx="2178025" cy="1052959"/>
          </a:xfrm>
          <a:prstGeom prst="roundRect">
            <a:avLst>
              <a:gd name="adj" fmla="val 12664"/>
            </a:avLst>
          </a:prstGeom>
          <a:ln w="9525">
            <a:solidFill>
              <a:srgbClr val="E5E1EA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2854300" y="8339137"/>
            <a:ext cx="2039593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SPACE</a:t>
            </a:r>
            <a:endParaRPr lang="en-US" sz="713" dirty="0"/>
          </a:p>
        </p:txBody>
      </p:sp>
      <p:sp>
        <p:nvSpPr>
          <p:cNvPr id="68" name="Text 65"/>
          <p:cNvSpPr/>
          <p:nvPr/>
        </p:nvSpPr>
        <p:spPr>
          <a:xfrm>
            <a:off x="2854300" y="8524875"/>
            <a:ext cx="2039593" cy="1952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spc="-20" kern="0" dirty="0">
                <a:solidFill>
                  <a:srgbClr val="1B0A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리얼월드 성수 · CLUE</a:t>
            </a:r>
            <a:endParaRPr lang="en-US" sz="1013" dirty="0"/>
          </a:p>
        </p:txBody>
      </p:sp>
      <p:sp>
        <p:nvSpPr>
          <p:cNvPr id="69" name="Text 66"/>
          <p:cNvSpPr/>
          <p:nvPr/>
        </p:nvSpPr>
        <p:spPr>
          <a:xfrm>
            <a:off x="2854300" y="8739188"/>
            <a:ext cx="1930375" cy="3481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200"/>
              </a:lnSpc>
              <a:buNone/>
            </a:pPr>
            <a:r>
              <a:rPr lang="en-US" sz="788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오프라인 경험 공간 기획 및 지역·유통사 협업 확장</a:t>
            </a:r>
            <a:endParaRPr lang="en-US" sz="788" dirty="0"/>
          </a:p>
        </p:txBody>
      </p:sp>
      <p:sp>
        <p:nvSpPr>
          <p:cNvPr id="70" name="Shape 67"/>
          <p:cNvSpPr/>
          <p:nvPr/>
        </p:nvSpPr>
        <p:spPr>
          <a:xfrm>
            <a:off x="4965650" y="8177213"/>
            <a:ext cx="2178100" cy="1052959"/>
          </a:xfrm>
          <a:prstGeom prst="roundRect">
            <a:avLst>
              <a:gd name="adj" fmla="val 12664"/>
            </a:avLst>
          </a:prstGeom>
          <a:ln w="9525">
            <a:solidFill>
              <a:srgbClr val="E5E1EA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5127575" y="8339137"/>
            <a:ext cx="2039675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AX</a:t>
            </a:r>
            <a:endParaRPr lang="en-US" sz="713" dirty="0"/>
          </a:p>
        </p:txBody>
      </p:sp>
      <p:sp>
        <p:nvSpPr>
          <p:cNvPr id="72" name="Text 69"/>
          <p:cNvSpPr/>
          <p:nvPr/>
        </p:nvSpPr>
        <p:spPr>
          <a:xfrm>
            <a:off x="5127575" y="8524875"/>
            <a:ext cx="2039675" cy="1952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spc="-20" kern="0" dirty="0">
                <a:solidFill>
                  <a:srgbClr val="1B0A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사내 AI 전환 실증</a:t>
            </a:r>
            <a:endParaRPr lang="en-US" sz="1013" dirty="0"/>
          </a:p>
        </p:txBody>
      </p:sp>
      <p:sp>
        <p:nvSpPr>
          <p:cNvPr id="73" name="Text 70"/>
          <p:cNvSpPr/>
          <p:nvPr/>
        </p:nvSpPr>
        <p:spPr>
          <a:xfrm>
            <a:off x="5127575" y="8739188"/>
            <a:ext cx="1930450" cy="3481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200"/>
              </a:lnSpc>
              <a:buNone/>
            </a:pPr>
            <a:r>
              <a:rPr lang="en-US" sz="788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멀티 에이전트 오케스트레이션 구축으로 조직 58명 → 7명 재설계</a:t>
            </a:r>
            <a:endParaRPr lang="en-US" sz="788" dirty="0"/>
          </a:p>
        </p:txBody>
      </p:sp>
      <p:sp>
        <p:nvSpPr>
          <p:cNvPr id="74" name="Shape 71"/>
          <p:cNvSpPr/>
          <p:nvPr/>
        </p:nvSpPr>
        <p:spPr>
          <a:xfrm>
            <a:off x="419100" y="9272588"/>
            <a:ext cx="6724650" cy="995363"/>
          </a:xfrm>
          <a:prstGeom prst="roundRect">
            <a:avLst>
              <a:gd name="adj" fmla="val 13397"/>
            </a:avLst>
          </a:prstGeom>
          <a:solidFill>
            <a:srgbClr val="F5F0FF"/>
          </a:solidFill>
          <a:ln/>
        </p:spPr>
      </p:sp>
      <p:sp>
        <p:nvSpPr>
          <p:cNvPr id="75" name="Text 72"/>
          <p:cNvSpPr/>
          <p:nvPr/>
        </p:nvSpPr>
        <p:spPr>
          <a:xfrm>
            <a:off x="609600" y="9482138"/>
            <a:ext cx="3394710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특강 · 솔루션 자문 문의</a:t>
            </a:r>
            <a:endParaRPr lang="en-US" sz="713" dirty="0"/>
          </a:p>
        </p:txBody>
      </p:sp>
      <p:sp>
        <p:nvSpPr>
          <p:cNvPr id="76" name="Text 73"/>
          <p:cNvSpPr/>
          <p:nvPr/>
        </p:nvSpPr>
        <p:spPr>
          <a:xfrm>
            <a:off x="609600" y="9677400"/>
            <a:ext cx="3178683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806"/>
              </a:lnSpc>
              <a:buNone/>
            </a:pPr>
            <a:r>
              <a:rPr lang="en-US" sz="975" b="1" dirty="0">
                <a:solidFill>
                  <a:srgbClr val="1B0A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주식회사 유니크굿컴퍼니 서울특별시 성동구 연무장13길 8</a:t>
            </a:r>
            <a:endParaRPr lang="en-US" sz="975" dirty="0"/>
          </a:p>
        </p:txBody>
      </p:sp>
      <p:sp>
        <p:nvSpPr>
          <p:cNvPr id="77" name="Text 74"/>
          <p:cNvSpPr/>
          <p:nvPr/>
        </p:nvSpPr>
        <p:spPr>
          <a:xfrm>
            <a:off x="3867150" y="9510713"/>
            <a:ext cx="3394710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cs@realworld.to</a:t>
            </a:r>
            <a:endParaRPr lang="en-US" sz="900" dirty="0"/>
          </a:p>
        </p:txBody>
      </p:sp>
      <p:sp>
        <p:nvSpPr>
          <p:cNvPr id="78" name="Text 75"/>
          <p:cNvSpPr/>
          <p:nvPr/>
        </p:nvSpPr>
        <p:spPr>
          <a:xfrm>
            <a:off x="3867150" y="9696450"/>
            <a:ext cx="3394710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070-8706-1010</a:t>
            </a:r>
            <a:endParaRPr lang="en-US" sz="900" dirty="0"/>
          </a:p>
        </p:txBody>
      </p:sp>
      <p:sp>
        <p:nvSpPr>
          <p:cNvPr id="79" name="Text 76"/>
          <p:cNvSpPr/>
          <p:nvPr/>
        </p:nvSpPr>
        <p:spPr>
          <a:xfrm>
            <a:off x="3867150" y="9882188"/>
            <a:ext cx="3394710" cy="1762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business.realworld.to/edu</a:t>
            </a:r>
            <a:endParaRPr lang="en-US" sz="900" dirty="0"/>
          </a:p>
        </p:txBody>
      </p:sp>
      <p:sp>
        <p:nvSpPr>
          <p:cNvPr id="80" name="Shape 77"/>
          <p:cNvSpPr/>
          <p:nvPr/>
        </p:nvSpPr>
        <p:spPr>
          <a:xfrm>
            <a:off x="0" y="10287000"/>
            <a:ext cx="7562850" cy="409575"/>
          </a:xfrm>
          <a:prstGeom prst="rect">
            <a:avLst/>
          </a:prstGeom>
          <a:solidFill>
            <a:srgbClr val="6A00FF"/>
          </a:solidFill>
          <a:ln/>
        </p:spPr>
      </p:sp>
      <p:sp>
        <p:nvSpPr>
          <p:cNvPr id="81" name="Text 78"/>
          <p:cNvSpPr/>
          <p:nvPr/>
        </p:nvSpPr>
        <p:spPr>
          <a:xfrm>
            <a:off x="419100" y="10420350"/>
            <a:ext cx="140046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spc="-9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유니크굿컴퍼니 대표 송인혁</a:t>
            </a:r>
            <a:endParaRPr lang="en-US" sz="938" dirty="0"/>
          </a:p>
        </p:txBody>
      </p:sp>
      <p:sp>
        <p:nvSpPr>
          <p:cNvPr id="82" name="Text 79"/>
          <p:cNvSpPr/>
          <p:nvPr/>
        </p:nvSpPr>
        <p:spPr>
          <a:xfrm>
            <a:off x="5385420" y="10425113"/>
            <a:ext cx="1934163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FFFFFF">
                    <a:alpha val="82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cs@realworld.to · 070-8706-1010</a:t>
            </a:r>
            <a:endParaRPr lang="en-US" sz="86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850" cy="1855440"/>
          </a:xfrm>
          <a:prstGeom prst="rect">
            <a:avLst/>
          </a:prstGeom>
          <a:solidFill>
            <a:srgbClr val="6A00FF"/>
          </a:solidFill>
          <a:ln/>
        </p:spPr>
      </p:sp>
      <p:sp>
        <p:nvSpPr>
          <p:cNvPr id="3" name="Text 1"/>
          <p:cNvSpPr/>
          <p:nvPr/>
        </p:nvSpPr>
        <p:spPr>
          <a:xfrm>
            <a:off x="419100" y="285750"/>
            <a:ext cx="1592580" cy="161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spc="281" kern="0" dirty="0">
                <a:solidFill>
                  <a:srgbClr val="FFFFFF">
                    <a:alpha val="72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SESSION OUTLINE</a:t>
            </a:r>
            <a:endParaRPr lang="en-US" sz="825" dirty="0"/>
          </a:p>
        </p:txBody>
      </p:sp>
      <p:sp>
        <p:nvSpPr>
          <p:cNvPr id="4" name="Shape 2"/>
          <p:cNvSpPr/>
          <p:nvPr/>
        </p:nvSpPr>
        <p:spPr>
          <a:xfrm>
            <a:off x="1962150" y="342900"/>
            <a:ext cx="4324052" cy="9525"/>
          </a:xfrm>
          <a:prstGeom prst="rect">
            <a:avLst/>
          </a:prstGeom>
          <a:solidFill>
            <a:srgbClr val="FFFFFF">
              <a:alpha val="32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6381452" y="285750"/>
            <a:ext cx="838498" cy="161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spc="50" kern="0" dirty="0">
                <a:solidFill>
                  <a:srgbClr val="FFFFFF">
                    <a:alpha val="9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특강 세션 · 30분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419100" y="561975"/>
            <a:ext cx="6926390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634"/>
              </a:lnSpc>
              <a:buNone/>
            </a:pPr>
            <a:r>
              <a:rPr lang="en-US" sz="2250" b="1" spc="-79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전속력 AX를 조직 구조로 어떻게 연결하는가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419100" y="1390650"/>
            <a:ext cx="7397115" cy="2361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194"/>
              </a:lnSpc>
              <a:buNone/>
            </a:pPr>
            <a:r>
              <a:rPr lang="en-US" sz="975" b="1" dirty="0">
                <a:solidFill>
                  <a:srgbClr val="FFFFFF">
                    <a:alpha val="9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‘나의 AI’에서 ‘우리의 AI’로 — 58명이 7명이 된 회사가 직접 운용하는 에이전틱 조직의 실제 구조</a:t>
            </a:r>
            <a:endParaRPr lang="en-US" sz="975" dirty="0"/>
          </a:p>
        </p:txBody>
      </p:sp>
      <p:sp>
        <p:nvSpPr>
          <p:cNvPr id="8" name="Shape 6"/>
          <p:cNvSpPr/>
          <p:nvPr/>
        </p:nvSpPr>
        <p:spPr>
          <a:xfrm>
            <a:off x="419100" y="2103090"/>
            <a:ext cx="1616869" cy="809625"/>
          </a:xfrm>
          <a:prstGeom prst="roundRect">
            <a:avLst>
              <a:gd name="adj" fmla="val 14118"/>
            </a:avLst>
          </a:prstGeom>
          <a:solidFill>
            <a:srgbClr val="F5F0FF"/>
          </a:solidFill>
          <a:ln/>
        </p:spPr>
      </p:sp>
      <p:sp>
        <p:nvSpPr>
          <p:cNvPr id="9" name="Text 7"/>
          <p:cNvSpPr/>
          <p:nvPr/>
        </p:nvSpPr>
        <p:spPr>
          <a:xfrm>
            <a:off x="552450" y="2236440"/>
            <a:ext cx="1485186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3333"/>
              </a:lnSpc>
              <a:buNone/>
            </a:pPr>
            <a:r>
              <a:rPr lang="en-US" sz="1500" b="1" spc="-45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35%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52450" y="2484090"/>
            <a:ext cx="1426369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833"/>
              </a:lnSpc>
              <a:buNone/>
            </a:pPr>
            <a:r>
              <a:rPr lang="en-US" sz="750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에이전트 AI 이미 가동 (임원 2,102명, BCG×MIT)</a:t>
            </a:r>
            <a:endParaRPr lang="en-US" sz="750" dirty="0"/>
          </a:p>
        </p:txBody>
      </p:sp>
      <p:sp>
        <p:nvSpPr>
          <p:cNvPr id="11" name="Shape 9"/>
          <p:cNvSpPr/>
          <p:nvPr/>
        </p:nvSpPr>
        <p:spPr>
          <a:xfrm>
            <a:off x="2121694" y="2103090"/>
            <a:ext cx="1616869" cy="809625"/>
          </a:xfrm>
          <a:prstGeom prst="roundRect">
            <a:avLst>
              <a:gd name="adj" fmla="val 14118"/>
            </a:avLst>
          </a:prstGeom>
          <a:solidFill>
            <a:srgbClr val="F5F0FF"/>
          </a:solidFill>
          <a:ln/>
        </p:spPr>
      </p:sp>
      <p:sp>
        <p:nvSpPr>
          <p:cNvPr id="12" name="Text 10"/>
          <p:cNvSpPr/>
          <p:nvPr/>
        </p:nvSpPr>
        <p:spPr>
          <a:xfrm>
            <a:off x="2255044" y="2236440"/>
            <a:ext cx="1485186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3333"/>
              </a:lnSpc>
              <a:buNone/>
            </a:pPr>
            <a:r>
              <a:rPr lang="en-US" sz="1500" b="1" spc="-45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10%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255044" y="2484090"/>
            <a:ext cx="1426369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833"/>
              </a:lnSpc>
              <a:buNone/>
            </a:pPr>
            <a:r>
              <a:rPr lang="en-US" sz="750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업무 기능 중 실제로 돌아가는 범위 (McKinsey)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824288" y="2103090"/>
            <a:ext cx="1616869" cy="809625"/>
          </a:xfrm>
          <a:prstGeom prst="roundRect">
            <a:avLst>
              <a:gd name="adj" fmla="val 14118"/>
            </a:avLst>
          </a:prstGeom>
          <a:solidFill>
            <a:srgbClr val="F5F0FF"/>
          </a:solidFill>
          <a:ln/>
        </p:spPr>
      </p:sp>
      <p:sp>
        <p:nvSpPr>
          <p:cNvPr id="15" name="Text 13"/>
          <p:cNvSpPr/>
          <p:nvPr/>
        </p:nvSpPr>
        <p:spPr>
          <a:xfrm>
            <a:off x="3957638" y="2236440"/>
            <a:ext cx="1485186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3333"/>
              </a:lnSpc>
              <a:buNone/>
            </a:pPr>
            <a:r>
              <a:rPr lang="en-US" sz="1500" b="1" spc="-45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40%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957638" y="2484090"/>
            <a:ext cx="1426369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833"/>
              </a:lnSpc>
              <a:buNone/>
            </a:pPr>
            <a:r>
              <a:rPr lang="en-US" sz="750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2027년까지 취소 전망된 에이전트 프로젝트 (Gartner)</a:t>
            </a:r>
            <a:endParaRPr lang="en-US" sz="750" dirty="0"/>
          </a:p>
        </p:txBody>
      </p:sp>
      <p:sp>
        <p:nvSpPr>
          <p:cNvPr id="17" name="Shape 15"/>
          <p:cNvSpPr/>
          <p:nvPr/>
        </p:nvSpPr>
        <p:spPr>
          <a:xfrm>
            <a:off x="5526881" y="2103090"/>
            <a:ext cx="1616869" cy="809625"/>
          </a:xfrm>
          <a:prstGeom prst="roundRect">
            <a:avLst>
              <a:gd name="adj" fmla="val 14118"/>
            </a:avLst>
          </a:prstGeom>
          <a:solidFill>
            <a:srgbClr val="1B0A2E"/>
          </a:solidFill>
          <a:ln/>
        </p:spPr>
      </p:sp>
      <p:sp>
        <p:nvSpPr>
          <p:cNvPr id="18" name="Text 16"/>
          <p:cNvSpPr/>
          <p:nvPr/>
        </p:nvSpPr>
        <p:spPr>
          <a:xfrm>
            <a:off x="5660231" y="2236440"/>
            <a:ext cx="1485186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3333"/>
              </a:lnSpc>
              <a:buNone/>
            </a:pPr>
            <a:r>
              <a:rPr lang="en-US" sz="1500" b="1" spc="-45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4곳 중 1곳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660231" y="2484090"/>
            <a:ext cx="1426369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833"/>
              </a:lnSpc>
              <a:buNone/>
            </a:pPr>
            <a:r>
              <a:rPr lang="en-US" sz="750" b="1" dirty="0">
                <a:solidFill>
                  <a:srgbClr val="FFFFFF">
                    <a:alpha val="80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이미 조직도에 AI 에이전트를 올린 기업 (HBR 2026.5)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419100" y="3236565"/>
            <a:ext cx="92846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spc="-25" kern="0" dirty="0">
                <a:solidFill>
                  <a:srgbClr val="111015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핵심 바로잡기</a:t>
            </a:r>
            <a:endParaRPr lang="en-US" sz="1275" dirty="0"/>
          </a:p>
        </p:txBody>
      </p:sp>
      <p:sp>
        <p:nvSpPr>
          <p:cNvPr id="21" name="Text 19"/>
          <p:cNvSpPr/>
          <p:nvPr/>
        </p:nvSpPr>
        <p:spPr>
          <a:xfrm>
            <a:off x="1385664" y="3288953"/>
            <a:ext cx="1518992" cy="161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spc="50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도입은 많은데 성과가 없는 이유</a:t>
            </a:r>
            <a:endParaRPr lang="en-US" sz="825" dirty="0"/>
          </a:p>
        </p:txBody>
      </p:sp>
      <p:sp>
        <p:nvSpPr>
          <p:cNvPr id="22" name="Shape 20"/>
          <p:cNvSpPr/>
          <p:nvPr/>
        </p:nvSpPr>
        <p:spPr>
          <a:xfrm>
            <a:off x="2880866" y="3379440"/>
            <a:ext cx="4262884" cy="9525"/>
          </a:xfrm>
          <a:prstGeom prst="rect">
            <a:avLst/>
          </a:prstGeom>
          <a:solidFill>
            <a:srgbClr val="E5E1EA"/>
          </a:solidFill>
          <a:ln/>
        </p:spPr>
      </p:sp>
      <p:sp>
        <p:nvSpPr>
          <p:cNvPr id="23" name="Shape 21"/>
          <p:cNvSpPr/>
          <p:nvPr/>
        </p:nvSpPr>
        <p:spPr>
          <a:xfrm>
            <a:off x="419100" y="3579465"/>
            <a:ext cx="2178025" cy="1359768"/>
          </a:xfrm>
          <a:prstGeom prst="roundRect">
            <a:avLst>
              <a:gd name="adj" fmla="val 9807"/>
            </a:avLst>
          </a:prstGeom>
          <a:solidFill>
            <a:srgbClr val="F5F0FF"/>
          </a:solidFill>
          <a:ln/>
        </p:spPr>
      </p:sp>
      <p:sp>
        <p:nvSpPr>
          <p:cNvPr id="24" name="Text 22"/>
          <p:cNvSpPr/>
          <p:nvPr/>
        </p:nvSpPr>
        <p:spPr>
          <a:xfrm>
            <a:off x="561975" y="3722340"/>
            <a:ext cx="2081503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</a:t>
            </a:r>
            <a:endParaRPr lang="en-US" sz="713" dirty="0"/>
          </a:p>
        </p:txBody>
      </p:sp>
      <p:sp>
        <p:nvSpPr>
          <p:cNvPr id="25" name="Text 23"/>
          <p:cNvSpPr/>
          <p:nvPr/>
        </p:nvSpPr>
        <p:spPr>
          <a:xfrm>
            <a:off x="561975" y="3898553"/>
            <a:ext cx="1968475" cy="3851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455"/>
              </a:lnSpc>
              <a:buNone/>
            </a:pPr>
            <a:r>
              <a:rPr lang="en-US" sz="1013" b="1" spc="-20" kern="0" dirty="0">
                <a:solidFill>
                  <a:srgbClr val="1B0A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계정을 나눠준다고 조직은 바뀌지 않는다</a:t>
            </a:r>
            <a:endParaRPr lang="en-US" sz="1013" dirty="0"/>
          </a:p>
        </p:txBody>
      </p:sp>
      <p:sp>
        <p:nvSpPr>
          <p:cNvPr id="26" name="Text 24"/>
          <p:cNvSpPr/>
          <p:nvPr/>
        </p:nvSpPr>
        <p:spPr>
          <a:xfrm>
            <a:off x="561975" y="4312295"/>
            <a:ext cx="1968475" cy="5031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200"/>
              </a:lnSpc>
              <a:buNone/>
            </a:pPr>
            <a:r>
              <a:rPr lang="en-US" sz="788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생성에서 멈추는 AI는 기존 업무를 위임하는 수준에 그친다. 업무 전반이 에이전트 레이어를 경유하는 구조로 바뀔 때부터 생산성이 움직인다.</a:t>
            </a:r>
            <a:endParaRPr lang="en-US" sz="788" dirty="0"/>
          </a:p>
        </p:txBody>
      </p:sp>
      <p:sp>
        <p:nvSpPr>
          <p:cNvPr id="27" name="Shape 25"/>
          <p:cNvSpPr/>
          <p:nvPr/>
        </p:nvSpPr>
        <p:spPr>
          <a:xfrm>
            <a:off x="2692375" y="3579465"/>
            <a:ext cx="2178025" cy="1359768"/>
          </a:xfrm>
          <a:prstGeom prst="roundRect">
            <a:avLst>
              <a:gd name="adj" fmla="val 9807"/>
            </a:avLst>
          </a:prstGeom>
          <a:solidFill>
            <a:srgbClr val="F5F0FF"/>
          </a:solidFill>
          <a:ln/>
        </p:spPr>
      </p:sp>
      <p:sp>
        <p:nvSpPr>
          <p:cNvPr id="28" name="Text 26"/>
          <p:cNvSpPr/>
          <p:nvPr/>
        </p:nvSpPr>
        <p:spPr>
          <a:xfrm>
            <a:off x="2835250" y="3722340"/>
            <a:ext cx="2081503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02</a:t>
            </a:r>
            <a:endParaRPr lang="en-US" sz="713" dirty="0"/>
          </a:p>
        </p:txBody>
      </p:sp>
      <p:sp>
        <p:nvSpPr>
          <p:cNvPr id="29" name="Text 27"/>
          <p:cNvSpPr/>
          <p:nvPr/>
        </p:nvSpPr>
        <p:spPr>
          <a:xfrm>
            <a:off x="2835250" y="3898553"/>
            <a:ext cx="1968475" cy="3851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455"/>
              </a:lnSpc>
              <a:buNone/>
            </a:pPr>
            <a:r>
              <a:rPr lang="en-US" sz="1013" b="1" spc="-20" kern="0" dirty="0">
                <a:solidFill>
                  <a:srgbClr val="1B0A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생산이 아니라 운영을 자동화한다</a:t>
            </a:r>
            <a:endParaRPr lang="en-US" sz="1013" dirty="0"/>
          </a:p>
        </p:txBody>
      </p:sp>
      <p:sp>
        <p:nvSpPr>
          <p:cNvPr id="30" name="Text 28"/>
          <p:cNvSpPr/>
          <p:nvPr/>
        </p:nvSpPr>
        <p:spPr>
          <a:xfrm>
            <a:off x="2835250" y="4312295"/>
            <a:ext cx="1968475" cy="5031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200"/>
              </a:lnSpc>
              <a:buNone/>
            </a:pPr>
            <a:r>
              <a:rPr lang="en-US" sz="788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구성원이 단위 업무를 하는 대신 운영 시스템을 설계하고 에이전트가 굴린다. 조직의 단위가 사람에서 시스템으로 바뀐다.</a:t>
            </a:r>
            <a:endParaRPr lang="en-US" sz="788" dirty="0"/>
          </a:p>
        </p:txBody>
      </p:sp>
      <p:sp>
        <p:nvSpPr>
          <p:cNvPr id="31" name="Shape 29"/>
          <p:cNvSpPr/>
          <p:nvPr/>
        </p:nvSpPr>
        <p:spPr>
          <a:xfrm>
            <a:off x="4965650" y="3579465"/>
            <a:ext cx="2178100" cy="1359768"/>
          </a:xfrm>
          <a:prstGeom prst="roundRect">
            <a:avLst>
              <a:gd name="adj" fmla="val 9807"/>
            </a:avLst>
          </a:prstGeom>
          <a:solidFill>
            <a:srgbClr val="F5F0FF"/>
          </a:solidFill>
          <a:ln/>
        </p:spPr>
      </p:sp>
      <p:sp>
        <p:nvSpPr>
          <p:cNvPr id="32" name="Text 30"/>
          <p:cNvSpPr/>
          <p:nvPr/>
        </p:nvSpPr>
        <p:spPr>
          <a:xfrm>
            <a:off x="5108525" y="3722340"/>
            <a:ext cx="2081585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03</a:t>
            </a:r>
            <a:endParaRPr lang="en-US" sz="713" dirty="0"/>
          </a:p>
        </p:txBody>
      </p:sp>
      <p:sp>
        <p:nvSpPr>
          <p:cNvPr id="33" name="Text 31"/>
          <p:cNvSpPr/>
          <p:nvPr/>
        </p:nvSpPr>
        <p:spPr>
          <a:xfrm>
            <a:off x="5108525" y="3898553"/>
            <a:ext cx="1968550" cy="3851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455"/>
              </a:lnSpc>
              <a:buNone/>
            </a:pPr>
            <a:r>
              <a:rPr lang="en-US" sz="1013" b="1" spc="-20" kern="0" dirty="0">
                <a:solidFill>
                  <a:srgbClr val="1B0A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문턱을 낮추는 것은 경영진의 일이다</a:t>
            </a:r>
            <a:endParaRPr lang="en-US" sz="1013" dirty="0"/>
          </a:p>
        </p:txBody>
      </p:sp>
      <p:sp>
        <p:nvSpPr>
          <p:cNvPr id="34" name="Text 32"/>
          <p:cNvSpPr/>
          <p:nvPr/>
        </p:nvSpPr>
        <p:spPr>
          <a:xfrm>
            <a:off x="5108525" y="4312295"/>
            <a:ext cx="1968550" cy="5031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200"/>
              </a:lnSpc>
              <a:buNone/>
            </a:pPr>
            <a:r>
              <a:rPr lang="en-US" sz="788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성과 = 흡수력 × (도구의 가능성 − 조직의 허들). 문턱을 넘기 전엔 어떤 AI도 성과가 보이지 않고, 문턱을 낮추는 결정은 CEO만 할 수 있다.</a:t>
            </a:r>
            <a:endParaRPr lang="en-US" sz="788" dirty="0"/>
          </a:p>
        </p:txBody>
      </p:sp>
      <p:sp>
        <p:nvSpPr>
          <p:cNvPr id="35" name="Text 33"/>
          <p:cNvSpPr/>
          <p:nvPr/>
        </p:nvSpPr>
        <p:spPr>
          <a:xfrm>
            <a:off x="419100" y="5263083"/>
            <a:ext cx="960537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spc="-25" kern="0" dirty="0">
                <a:solidFill>
                  <a:srgbClr val="111015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특강 세션 구성</a:t>
            </a:r>
            <a:endParaRPr lang="en-US" sz="1275" dirty="0"/>
          </a:p>
        </p:txBody>
      </p:sp>
      <p:sp>
        <p:nvSpPr>
          <p:cNvPr id="36" name="Text 34"/>
          <p:cNvSpPr/>
          <p:nvPr/>
        </p:nvSpPr>
        <p:spPr>
          <a:xfrm>
            <a:off x="1417737" y="5315471"/>
            <a:ext cx="2251271" cy="161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spc="50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30분 기준 · Q&amp;A 별도 · 60~90분 확장 가능</a:t>
            </a:r>
            <a:endParaRPr lang="en-US" sz="825" dirty="0"/>
          </a:p>
        </p:txBody>
      </p:sp>
      <p:sp>
        <p:nvSpPr>
          <p:cNvPr id="37" name="Shape 35"/>
          <p:cNvSpPr/>
          <p:nvPr/>
        </p:nvSpPr>
        <p:spPr>
          <a:xfrm>
            <a:off x="3578647" y="5405958"/>
            <a:ext cx="3565103" cy="9525"/>
          </a:xfrm>
          <a:prstGeom prst="rect">
            <a:avLst/>
          </a:prstGeom>
          <a:solidFill>
            <a:srgbClr val="E5E1EA"/>
          </a:solidFill>
          <a:ln/>
        </p:spPr>
      </p:sp>
      <p:sp>
        <p:nvSpPr>
          <p:cNvPr id="38" name="Text 36"/>
          <p:cNvSpPr/>
          <p:nvPr/>
        </p:nvSpPr>
        <p:spPr>
          <a:xfrm>
            <a:off x="419100" y="5605983"/>
            <a:ext cx="68580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5분</a:t>
            </a:r>
            <a:endParaRPr lang="en-US" sz="938" dirty="0"/>
          </a:p>
        </p:txBody>
      </p:sp>
      <p:sp>
        <p:nvSpPr>
          <p:cNvPr id="39" name="Text 37"/>
          <p:cNvSpPr/>
          <p:nvPr/>
        </p:nvSpPr>
        <p:spPr>
          <a:xfrm>
            <a:off x="1181100" y="5605983"/>
            <a:ext cx="655891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지금은 어떤 국면인가 — 도입 35% · 실제 가동 10% · 취소 전망 40%가 말하는 것</a:t>
            </a:r>
            <a:endParaRPr lang="en-US" sz="938" dirty="0"/>
          </a:p>
        </p:txBody>
      </p:sp>
      <p:sp>
        <p:nvSpPr>
          <p:cNvPr id="40" name="Text 38"/>
          <p:cNvSpPr/>
          <p:nvPr/>
        </p:nvSpPr>
        <p:spPr>
          <a:xfrm>
            <a:off x="419100" y="5910783"/>
            <a:ext cx="68580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10분</a:t>
            </a:r>
            <a:endParaRPr lang="en-US" sz="938" dirty="0"/>
          </a:p>
        </p:txBody>
      </p:sp>
      <p:sp>
        <p:nvSpPr>
          <p:cNvPr id="41" name="Text 39"/>
          <p:cNvSpPr/>
          <p:nvPr/>
        </p:nvSpPr>
        <p:spPr>
          <a:xfrm>
            <a:off x="1181100" y="5910783"/>
            <a:ext cx="655891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58명이 7명이 된 회사의 운영 구조 — AXIT 멀티 에이전트 오케스트레이션, 몇 달 걸리던 일이 하루로 바뀐 사례 시연</a:t>
            </a:r>
            <a:endParaRPr lang="en-US" sz="938" dirty="0"/>
          </a:p>
        </p:txBody>
      </p:sp>
      <p:sp>
        <p:nvSpPr>
          <p:cNvPr id="42" name="Text 40"/>
          <p:cNvSpPr/>
          <p:nvPr/>
        </p:nvSpPr>
        <p:spPr>
          <a:xfrm>
            <a:off x="419100" y="6215583"/>
            <a:ext cx="68580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10분</a:t>
            </a:r>
            <a:endParaRPr lang="en-US" sz="938" dirty="0"/>
          </a:p>
        </p:txBody>
      </p:sp>
      <p:sp>
        <p:nvSpPr>
          <p:cNvPr id="43" name="Text 41"/>
          <p:cNvSpPr/>
          <p:nvPr/>
        </p:nvSpPr>
        <p:spPr>
          <a:xfrm>
            <a:off x="1181100" y="6215583"/>
            <a:ext cx="655891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1인 1에이전트를 조직 성과로 잇는 설계 — 에이전트가 조직도에 올라오는 상황에서 필요한 주인·기록·멈춰야 하는 선</a:t>
            </a:r>
            <a:endParaRPr lang="en-US" sz="938" dirty="0"/>
          </a:p>
        </p:txBody>
      </p:sp>
      <p:sp>
        <p:nvSpPr>
          <p:cNvPr id="44" name="Text 42"/>
          <p:cNvSpPr/>
          <p:nvPr/>
        </p:nvSpPr>
        <p:spPr>
          <a:xfrm>
            <a:off x="419100" y="6520383"/>
            <a:ext cx="68580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5분</a:t>
            </a:r>
            <a:endParaRPr lang="en-US" sz="938" dirty="0"/>
          </a:p>
        </p:txBody>
      </p:sp>
      <p:sp>
        <p:nvSpPr>
          <p:cNvPr id="45" name="Text 43"/>
          <p:cNvSpPr/>
          <p:nvPr/>
        </p:nvSpPr>
        <p:spPr>
          <a:xfrm>
            <a:off x="1181100" y="6520383"/>
            <a:ext cx="655891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CEO가 내려야 할 세 가지 결정 — 우리의 문턱은 무엇인가, 어떻게 낮출 것인가, 이 일이 끝나면 무엇이 남는가</a:t>
            </a:r>
            <a:endParaRPr lang="en-US" sz="938" dirty="0"/>
          </a:p>
        </p:txBody>
      </p:sp>
      <p:sp>
        <p:nvSpPr>
          <p:cNvPr id="46" name="Text 44"/>
          <p:cNvSpPr/>
          <p:nvPr/>
        </p:nvSpPr>
        <p:spPr>
          <a:xfrm>
            <a:off x="419100" y="6987108"/>
            <a:ext cx="2020111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spc="-25" kern="0" dirty="0">
                <a:solidFill>
                  <a:srgbClr val="111015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경영진 토의용 AX 체크리스트</a:t>
            </a:r>
            <a:endParaRPr lang="en-US" sz="1275" dirty="0"/>
          </a:p>
        </p:txBody>
      </p:sp>
      <p:sp>
        <p:nvSpPr>
          <p:cNvPr id="47" name="Text 45"/>
          <p:cNvSpPr/>
          <p:nvPr/>
        </p:nvSpPr>
        <p:spPr>
          <a:xfrm>
            <a:off x="2369865" y="7039496"/>
            <a:ext cx="1485431" cy="161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spc="50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세션 마무리에 직접 질문합니다</a:t>
            </a:r>
            <a:endParaRPr lang="en-US" sz="825" dirty="0"/>
          </a:p>
        </p:txBody>
      </p:sp>
      <p:sp>
        <p:nvSpPr>
          <p:cNvPr id="48" name="Shape 46"/>
          <p:cNvSpPr/>
          <p:nvPr/>
        </p:nvSpPr>
        <p:spPr>
          <a:xfrm>
            <a:off x="3834557" y="7129983"/>
            <a:ext cx="3309193" cy="9525"/>
          </a:xfrm>
          <a:prstGeom prst="rect">
            <a:avLst/>
          </a:prstGeom>
          <a:solidFill>
            <a:srgbClr val="E5E1EA"/>
          </a:solidFill>
          <a:ln/>
        </p:spPr>
      </p:sp>
      <p:sp>
        <p:nvSpPr>
          <p:cNvPr id="49" name="Shape 47"/>
          <p:cNvSpPr/>
          <p:nvPr/>
        </p:nvSpPr>
        <p:spPr>
          <a:xfrm>
            <a:off x="419100" y="7330008"/>
            <a:ext cx="3314700" cy="406450"/>
          </a:xfrm>
          <a:prstGeom prst="roundRect">
            <a:avLst>
              <a:gd name="adj" fmla="val 23435"/>
            </a:avLst>
          </a:prstGeom>
          <a:solidFill>
            <a:srgbClr val="F5F0FF"/>
          </a:solidFill>
          <a:ln/>
        </p:spPr>
      </p:sp>
      <p:sp>
        <p:nvSpPr>
          <p:cNvPr id="50" name="Text 48"/>
          <p:cNvSpPr/>
          <p:nvPr/>
        </p:nvSpPr>
        <p:spPr>
          <a:xfrm>
            <a:off x="542925" y="7453833"/>
            <a:ext cx="127471" cy="1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825" dirty="0"/>
          </a:p>
        </p:txBody>
      </p:sp>
      <p:sp>
        <p:nvSpPr>
          <p:cNvPr id="51" name="Text 49"/>
          <p:cNvSpPr/>
          <p:nvPr/>
        </p:nvSpPr>
        <p:spPr>
          <a:xfrm>
            <a:off x="679921" y="7453833"/>
            <a:ext cx="2083713" cy="1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07"/>
              </a:lnSpc>
              <a:buNone/>
            </a:pPr>
            <a:r>
              <a:rPr lang="en-US" sz="863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구성원 모두가 쓸 수 있는 AI 시스템이 있는가</a:t>
            </a:r>
            <a:endParaRPr lang="en-US" sz="863" dirty="0"/>
          </a:p>
        </p:txBody>
      </p:sp>
      <p:sp>
        <p:nvSpPr>
          <p:cNvPr id="52" name="Shape 50"/>
          <p:cNvSpPr/>
          <p:nvPr/>
        </p:nvSpPr>
        <p:spPr>
          <a:xfrm>
            <a:off x="3829050" y="7330008"/>
            <a:ext cx="3314700" cy="406450"/>
          </a:xfrm>
          <a:prstGeom prst="roundRect">
            <a:avLst>
              <a:gd name="adj" fmla="val 23435"/>
            </a:avLst>
          </a:prstGeom>
          <a:solidFill>
            <a:srgbClr val="F5F0FF"/>
          </a:solidFill>
          <a:ln/>
        </p:spPr>
      </p:sp>
      <p:sp>
        <p:nvSpPr>
          <p:cNvPr id="53" name="Text 51"/>
          <p:cNvSpPr/>
          <p:nvPr/>
        </p:nvSpPr>
        <p:spPr>
          <a:xfrm>
            <a:off x="3952875" y="7453833"/>
            <a:ext cx="141908" cy="1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825" dirty="0"/>
          </a:p>
        </p:txBody>
      </p:sp>
      <p:sp>
        <p:nvSpPr>
          <p:cNvPr id="54" name="Text 52"/>
          <p:cNvSpPr/>
          <p:nvPr/>
        </p:nvSpPr>
        <p:spPr>
          <a:xfrm>
            <a:off x="4104308" y="7453833"/>
            <a:ext cx="2249716" cy="1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07"/>
              </a:lnSpc>
              <a:buNone/>
            </a:pPr>
            <a:r>
              <a:rPr lang="en-US" sz="863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에이전트가 하는 일에 이름 적힌 담당자가 있는가</a:t>
            </a:r>
            <a:endParaRPr lang="en-US" sz="863" dirty="0"/>
          </a:p>
        </p:txBody>
      </p:sp>
      <p:sp>
        <p:nvSpPr>
          <p:cNvPr id="55" name="Shape 53"/>
          <p:cNvSpPr/>
          <p:nvPr/>
        </p:nvSpPr>
        <p:spPr>
          <a:xfrm>
            <a:off x="419100" y="7831708"/>
            <a:ext cx="3314700" cy="406450"/>
          </a:xfrm>
          <a:prstGeom prst="roundRect">
            <a:avLst>
              <a:gd name="adj" fmla="val 23435"/>
            </a:avLst>
          </a:prstGeom>
          <a:solidFill>
            <a:srgbClr val="F5F0FF"/>
          </a:solidFill>
          <a:ln/>
        </p:spPr>
      </p:sp>
      <p:sp>
        <p:nvSpPr>
          <p:cNvPr id="56" name="Text 54"/>
          <p:cNvSpPr/>
          <p:nvPr/>
        </p:nvSpPr>
        <p:spPr>
          <a:xfrm>
            <a:off x="542925" y="7955533"/>
            <a:ext cx="144735" cy="1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825" dirty="0"/>
          </a:p>
        </p:txBody>
      </p:sp>
      <p:sp>
        <p:nvSpPr>
          <p:cNvPr id="57" name="Text 55"/>
          <p:cNvSpPr/>
          <p:nvPr/>
        </p:nvSpPr>
        <p:spPr>
          <a:xfrm>
            <a:off x="697185" y="7955533"/>
            <a:ext cx="2221885" cy="1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07"/>
              </a:lnSpc>
              <a:buNone/>
            </a:pPr>
            <a:r>
              <a:rPr lang="en-US" sz="863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에이전트가 참조할 조직 지식이 정리되어 있는가</a:t>
            </a:r>
            <a:endParaRPr lang="en-US" sz="863" dirty="0"/>
          </a:p>
        </p:txBody>
      </p:sp>
      <p:sp>
        <p:nvSpPr>
          <p:cNvPr id="58" name="Shape 56"/>
          <p:cNvSpPr/>
          <p:nvPr/>
        </p:nvSpPr>
        <p:spPr>
          <a:xfrm>
            <a:off x="3829050" y="7831708"/>
            <a:ext cx="3314700" cy="406450"/>
          </a:xfrm>
          <a:prstGeom prst="roundRect">
            <a:avLst>
              <a:gd name="adj" fmla="val 23435"/>
            </a:avLst>
          </a:prstGeom>
          <a:solidFill>
            <a:srgbClr val="F5F0FF"/>
          </a:solidFill>
          <a:ln/>
        </p:spPr>
      </p:sp>
      <p:sp>
        <p:nvSpPr>
          <p:cNvPr id="59" name="Text 57"/>
          <p:cNvSpPr/>
          <p:nvPr/>
        </p:nvSpPr>
        <p:spPr>
          <a:xfrm>
            <a:off x="3952875" y="7955533"/>
            <a:ext cx="147414" cy="1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825" dirty="0"/>
          </a:p>
        </p:txBody>
      </p:sp>
      <p:sp>
        <p:nvSpPr>
          <p:cNvPr id="60" name="Text 58"/>
          <p:cNvSpPr/>
          <p:nvPr/>
        </p:nvSpPr>
        <p:spPr>
          <a:xfrm>
            <a:off x="4109814" y="7955533"/>
            <a:ext cx="2353836" cy="1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07"/>
              </a:lnSpc>
              <a:buNone/>
            </a:pPr>
            <a:r>
              <a:rPr lang="en-US" sz="863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에이전트가 멈춰야 하는 선이 문서로 정해져 있는가</a:t>
            </a:r>
            <a:endParaRPr lang="en-US" sz="863" dirty="0"/>
          </a:p>
        </p:txBody>
      </p:sp>
      <p:sp>
        <p:nvSpPr>
          <p:cNvPr id="61" name="Shape 59"/>
          <p:cNvSpPr/>
          <p:nvPr/>
        </p:nvSpPr>
        <p:spPr>
          <a:xfrm>
            <a:off x="419100" y="8333408"/>
            <a:ext cx="6724650" cy="406450"/>
          </a:xfrm>
          <a:prstGeom prst="roundRect">
            <a:avLst>
              <a:gd name="adj" fmla="val 23435"/>
            </a:avLst>
          </a:prstGeom>
          <a:solidFill>
            <a:srgbClr val="1B0A2E"/>
          </a:solidFill>
          <a:ln/>
        </p:spPr>
      </p:sp>
      <p:sp>
        <p:nvSpPr>
          <p:cNvPr id="62" name="Text 60"/>
          <p:cNvSpPr/>
          <p:nvPr/>
        </p:nvSpPr>
        <p:spPr>
          <a:xfrm>
            <a:off x="542925" y="8457233"/>
            <a:ext cx="144066" cy="1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C79B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</a:t>
            </a:r>
            <a:endParaRPr lang="en-US" sz="825" dirty="0"/>
          </a:p>
        </p:txBody>
      </p:sp>
      <p:sp>
        <p:nvSpPr>
          <p:cNvPr id="63" name="Text 61"/>
          <p:cNvSpPr/>
          <p:nvPr/>
        </p:nvSpPr>
        <p:spPr>
          <a:xfrm>
            <a:off x="696516" y="8457233"/>
            <a:ext cx="5871902" cy="1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07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성과를 볼 때 사람이 한 일과 에이전트가 한 일을 나눠 볼 수 있는가 — 세 개 이상 “아직”이라면 지금이 움직여야 할 시점입니다</a:t>
            </a:r>
            <a:endParaRPr lang="en-US" sz="863" dirty="0"/>
          </a:p>
        </p:txBody>
      </p:sp>
      <p:sp>
        <p:nvSpPr>
          <p:cNvPr id="64" name="Shape 62"/>
          <p:cNvSpPr/>
          <p:nvPr/>
        </p:nvSpPr>
        <p:spPr>
          <a:xfrm>
            <a:off x="419100" y="9038332"/>
            <a:ext cx="6724650" cy="9525"/>
          </a:xfrm>
          <a:prstGeom prst="rect">
            <a:avLst/>
          </a:prstGeom>
          <a:solidFill>
            <a:srgbClr val="E5E1EA"/>
          </a:solidFill>
          <a:ln/>
        </p:spPr>
      </p:sp>
      <p:sp>
        <p:nvSpPr>
          <p:cNvPr id="65" name="Text 63"/>
          <p:cNvSpPr/>
          <p:nvPr/>
        </p:nvSpPr>
        <p:spPr>
          <a:xfrm>
            <a:off x="419100" y="9257407"/>
            <a:ext cx="4337685" cy="1571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88" b="1" spc="110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TAKEAWAY</a:t>
            </a:r>
            <a:endParaRPr lang="en-US" sz="788" dirty="0"/>
          </a:p>
        </p:txBody>
      </p:sp>
      <p:sp>
        <p:nvSpPr>
          <p:cNvPr id="66" name="Text 64"/>
          <p:cNvSpPr/>
          <p:nvPr/>
        </p:nvSpPr>
        <p:spPr>
          <a:xfrm>
            <a:off x="419100" y="9452670"/>
            <a:ext cx="4061650" cy="510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526"/>
              </a:lnSpc>
              <a:buNone/>
            </a:pPr>
            <a:r>
              <a:rPr lang="en-US" sz="1200" b="1" dirty="0">
                <a:solidFill>
                  <a:srgbClr val="1B0A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“에이전트를 사면 도구가 생기고, 조직을 바꾸면 성과가 생깁니다.”</a:t>
            </a:r>
            <a:endParaRPr lang="en-US" sz="1200" dirty="0"/>
          </a:p>
        </p:txBody>
      </p:sp>
      <p:sp>
        <p:nvSpPr>
          <p:cNvPr id="67" name="Text 65"/>
          <p:cNvSpPr/>
          <p:nvPr/>
        </p:nvSpPr>
        <p:spPr>
          <a:xfrm>
            <a:off x="419100" y="10001250"/>
            <a:ext cx="406165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5B556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이론이 아니라 현재 운용 중인 시스템과 숫자로 말합니다. 산업·사업 특성에 맞춰 사례와 시연 화면을 맞춤 구성합니다.</a:t>
            </a:r>
            <a:endParaRPr lang="en-US" sz="863" dirty="0"/>
          </a:p>
        </p:txBody>
      </p:sp>
      <p:sp>
        <p:nvSpPr>
          <p:cNvPr id="68" name="Shape 66"/>
          <p:cNvSpPr/>
          <p:nvPr/>
        </p:nvSpPr>
        <p:spPr>
          <a:xfrm>
            <a:off x="4591050" y="9261946"/>
            <a:ext cx="2552700" cy="1001464"/>
          </a:xfrm>
          <a:prstGeom prst="roundRect">
            <a:avLst>
              <a:gd name="adj" fmla="val 13316"/>
            </a:avLst>
          </a:prstGeom>
          <a:solidFill>
            <a:srgbClr val="F5F0FF"/>
          </a:solidFill>
          <a:ln/>
        </p:spPr>
      </p:sp>
      <p:sp>
        <p:nvSpPr>
          <p:cNvPr id="69" name="Text 67"/>
          <p:cNvSpPr/>
          <p:nvPr/>
        </p:nvSpPr>
        <p:spPr>
          <a:xfrm>
            <a:off x="4762500" y="9404821"/>
            <a:ext cx="2430780" cy="1476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13" b="1" spc="71" kern="0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참고 자료</a:t>
            </a:r>
            <a:endParaRPr lang="en-US" sz="713" dirty="0"/>
          </a:p>
        </p:txBody>
      </p:sp>
      <p:sp>
        <p:nvSpPr>
          <p:cNvPr id="70" name="Text 68"/>
          <p:cNvSpPr/>
          <p:nvPr/>
        </p:nvSpPr>
        <p:spPr>
          <a:xfrm>
            <a:off x="4762500" y="9581034"/>
            <a:ext cx="2286000" cy="3775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321"/>
              </a:lnSpc>
              <a:buNone/>
            </a:pPr>
            <a:r>
              <a:rPr lang="en-US" sz="863" b="1" dirty="0">
                <a:solidFill>
                  <a:srgbClr val="2A27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「리더들을 위한 AX 조직 만들기」 포럼 현장 「에이전트 조직」 유니크굿 AX 레터 2호</a:t>
            </a:r>
            <a:endParaRPr lang="en-US" sz="863" dirty="0"/>
          </a:p>
        </p:txBody>
      </p:sp>
      <p:sp>
        <p:nvSpPr>
          <p:cNvPr id="71" name="Text 69"/>
          <p:cNvSpPr/>
          <p:nvPr/>
        </p:nvSpPr>
        <p:spPr>
          <a:xfrm>
            <a:off x="4762500" y="9987186"/>
            <a:ext cx="2430780" cy="161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6A00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business.realworld.to/blog</a:t>
            </a:r>
            <a:endParaRPr lang="en-US" sz="825" dirty="0"/>
          </a:p>
        </p:txBody>
      </p:sp>
      <p:sp>
        <p:nvSpPr>
          <p:cNvPr id="72" name="Shape 70"/>
          <p:cNvSpPr/>
          <p:nvPr/>
        </p:nvSpPr>
        <p:spPr>
          <a:xfrm>
            <a:off x="0" y="10287000"/>
            <a:ext cx="7562850" cy="409575"/>
          </a:xfrm>
          <a:prstGeom prst="rect">
            <a:avLst/>
          </a:prstGeom>
          <a:solidFill>
            <a:srgbClr val="6A00FF"/>
          </a:solidFill>
          <a:ln/>
        </p:spPr>
      </p:sp>
      <p:sp>
        <p:nvSpPr>
          <p:cNvPr id="73" name="Text 71"/>
          <p:cNvSpPr/>
          <p:nvPr/>
        </p:nvSpPr>
        <p:spPr>
          <a:xfrm>
            <a:off x="419100" y="10420350"/>
            <a:ext cx="1411106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spc="-9" kern="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특강 세션 개요 · 송인혁 대표</a:t>
            </a:r>
            <a:endParaRPr lang="en-US" sz="938" dirty="0"/>
          </a:p>
        </p:txBody>
      </p:sp>
      <p:sp>
        <p:nvSpPr>
          <p:cNvPr id="74" name="Text 72"/>
          <p:cNvSpPr/>
          <p:nvPr/>
        </p:nvSpPr>
        <p:spPr>
          <a:xfrm>
            <a:off x="5385420" y="10425113"/>
            <a:ext cx="1934163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FFFFFF">
                    <a:alpha val="82000"/>
                  </a:srgb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cs@realworld.to · 070-8706-1010</a:t>
            </a:r>
            <a:endParaRPr lang="en-US" sz="8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2026-08-28T04:00:21Z</dcterms:created>
  <dcterms:modified xsi:type="dcterms:W3CDTF">2026-08-28T04:00:21Z</dcterms:modified>
</cp:coreProperties>
</file>